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63" r:id="rId4"/>
    <p:sldId id="258" r:id="rId5"/>
    <p:sldId id="259" r:id="rId6"/>
    <p:sldId id="262" r:id="rId7"/>
    <p:sldId id="266" r:id="rId8"/>
    <p:sldId id="267" r:id="rId9"/>
    <p:sldId id="260" r:id="rId10"/>
    <p:sldId id="265" r:id="rId11"/>
    <p:sldId id="270" r:id="rId12"/>
    <p:sldId id="271" r:id="rId13"/>
    <p:sldId id="264" r:id="rId14"/>
    <p:sldId id="269" r:id="rId15"/>
    <p:sldId id="268" r:id="rId16"/>
    <p:sldId id="257" r:id="rId17"/>
  </p:sldIdLst>
  <p:sldSz cx="18288000" cy="10287000"/>
  <p:notesSz cx="6858000" cy="9144000"/>
  <p:embeddedFontLst>
    <p:embeddedFont>
      <p:font typeface="Avenir Next LT Pro" panose="020B05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 Ultra-Bold" panose="020B0604020202020204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0"/>
    <a:srgbClr val="1DA599"/>
    <a:srgbClr val="9980C6"/>
    <a:srgbClr val="EC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29E75-53BA-42B4-93B7-1046C22AFE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3E956-5EE4-4E0C-8BBB-2466964B389F}">
      <dgm:prSet/>
      <dgm:spPr/>
      <dgm:t>
        <a:bodyPr/>
        <a:lstStyle/>
        <a:p>
          <a:r>
            <a:rPr lang="en-US"/>
            <a:t>2019 - Lansiwyd y Strategaeth</a:t>
          </a:r>
        </a:p>
      </dgm:t>
    </dgm:pt>
    <dgm:pt modelId="{FDCB989B-108C-4F33-959B-2855BE6B5869}" type="parTrans" cxnId="{81E84E0E-749E-499C-A4DD-B888650381F7}">
      <dgm:prSet/>
      <dgm:spPr/>
      <dgm:t>
        <a:bodyPr/>
        <a:lstStyle/>
        <a:p>
          <a:endParaRPr lang="en-US"/>
        </a:p>
      </dgm:t>
    </dgm:pt>
    <dgm:pt modelId="{ECE0B864-9C96-45CB-9F4B-2935F790AB59}" type="sibTrans" cxnId="{81E84E0E-749E-499C-A4DD-B888650381F7}">
      <dgm:prSet/>
      <dgm:spPr/>
      <dgm:t>
        <a:bodyPr/>
        <a:lstStyle/>
        <a:p>
          <a:endParaRPr lang="en-US"/>
        </a:p>
      </dgm:t>
    </dgm:pt>
    <dgm:pt modelId="{0F69DEEF-D6DB-4C4D-8602-432892388A1E}">
      <dgm:prSet/>
      <dgm:spPr/>
      <dgm:t>
        <a:bodyPr/>
        <a:lstStyle/>
        <a:p>
          <a:r>
            <a:rPr lang="en-US"/>
            <a:t>Strategy was launched</a:t>
          </a:r>
        </a:p>
      </dgm:t>
    </dgm:pt>
    <dgm:pt modelId="{E80DC774-0083-465D-A2FA-E81CC8BF3521}" type="parTrans" cxnId="{7D417C3C-0580-442C-BD57-9EAAE5F7F30B}">
      <dgm:prSet/>
      <dgm:spPr/>
      <dgm:t>
        <a:bodyPr/>
        <a:lstStyle/>
        <a:p>
          <a:endParaRPr lang="en-US"/>
        </a:p>
      </dgm:t>
    </dgm:pt>
    <dgm:pt modelId="{A5CCE8F8-AF49-4900-811C-C6069C3A0DBC}" type="sibTrans" cxnId="{7D417C3C-0580-442C-BD57-9EAAE5F7F30B}">
      <dgm:prSet/>
      <dgm:spPr/>
      <dgm:t>
        <a:bodyPr/>
        <a:lstStyle/>
        <a:p>
          <a:endParaRPr lang="en-US"/>
        </a:p>
      </dgm:t>
    </dgm:pt>
    <dgm:pt modelId="{A7DBB3A4-A248-42B8-BF77-32143654B488}">
      <dgm:prSet/>
      <dgm:spPr/>
      <dgm:t>
        <a:bodyPr/>
        <a:lstStyle/>
        <a:p>
          <a:r>
            <a:rPr lang="en-US"/>
            <a:t>2024 – Adolygu’r Strategeth</a:t>
          </a:r>
        </a:p>
      </dgm:t>
    </dgm:pt>
    <dgm:pt modelId="{67AEBB22-3CA6-4B04-B0CF-2678F79E57C4}" type="parTrans" cxnId="{720EAEE0-BBC0-4439-B1AD-39836C81B554}">
      <dgm:prSet/>
      <dgm:spPr/>
      <dgm:t>
        <a:bodyPr/>
        <a:lstStyle/>
        <a:p>
          <a:endParaRPr lang="en-US"/>
        </a:p>
      </dgm:t>
    </dgm:pt>
    <dgm:pt modelId="{61414815-9469-4B2D-A5A4-577DA67551B1}" type="sibTrans" cxnId="{720EAEE0-BBC0-4439-B1AD-39836C81B554}">
      <dgm:prSet/>
      <dgm:spPr/>
      <dgm:t>
        <a:bodyPr/>
        <a:lstStyle/>
        <a:p>
          <a:endParaRPr lang="en-US"/>
        </a:p>
      </dgm:t>
    </dgm:pt>
    <dgm:pt modelId="{F6996B95-90FE-4C30-A37E-499CEFFC9F14}">
      <dgm:prSet/>
      <dgm:spPr/>
      <dgm:t>
        <a:bodyPr/>
        <a:lstStyle/>
        <a:p>
          <a:r>
            <a:rPr lang="en-US" dirty="0"/>
            <a:t>Strategy will be revised</a:t>
          </a:r>
        </a:p>
      </dgm:t>
    </dgm:pt>
    <dgm:pt modelId="{04F915F0-412D-4D2C-88AC-E5E68FAB77E4}" type="parTrans" cxnId="{FB920BDF-CB33-49F2-9DDC-67E0534FFEDD}">
      <dgm:prSet/>
      <dgm:spPr/>
      <dgm:t>
        <a:bodyPr/>
        <a:lstStyle/>
        <a:p>
          <a:endParaRPr lang="en-US"/>
        </a:p>
      </dgm:t>
    </dgm:pt>
    <dgm:pt modelId="{1543477D-127B-4CBD-AE8A-5BBAE1827CFB}" type="sibTrans" cxnId="{FB920BDF-CB33-49F2-9DDC-67E0534FFEDD}">
      <dgm:prSet/>
      <dgm:spPr/>
      <dgm:t>
        <a:bodyPr/>
        <a:lstStyle/>
        <a:p>
          <a:endParaRPr lang="en-US"/>
        </a:p>
      </dgm:t>
    </dgm:pt>
    <dgm:pt modelId="{4F6BAC69-9B9A-4D67-8D86-4B12E8ACD082}" type="pres">
      <dgm:prSet presAssocID="{80329E75-53BA-42B4-93B7-1046C22AFE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B64B28-2178-4CA2-BCE8-65C5DF0BFEC3}" type="pres">
      <dgm:prSet presAssocID="{D3A3E956-5EE4-4E0C-8BBB-2466964B389F}" presName="hierRoot1" presStyleCnt="0"/>
      <dgm:spPr/>
    </dgm:pt>
    <dgm:pt modelId="{888D5E94-51E8-4E01-BF50-8E699120F878}" type="pres">
      <dgm:prSet presAssocID="{D3A3E956-5EE4-4E0C-8BBB-2466964B389F}" presName="composite" presStyleCnt="0"/>
      <dgm:spPr/>
    </dgm:pt>
    <dgm:pt modelId="{1F1975AB-B732-4C80-9767-F15D6C6F01F9}" type="pres">
      <dgm:prSet presAssocID="{D3A3E956-5EE4-4E0C-8BBB-2466964B389F}" presName="background" presStyleLbl="node0" presStyleIdx="0" presStyleCnt="4"/>
      <dgm:spPr>
        <a:solidFill>
          <a:srgbClr val="1DA599"/>
        </a:solidFill>
      </dgm:spPr>
    </dgm:pt>
    <dgm:pt modelId="{FC6FF1A3-5EA0-4A09-9A6E-E8FA08040C2B}" type="pres">
      <dgm:prSet presAssocID="{D3A3E956-5EE4-4E0C-8BBB-2466964B389F}" presName="text" presStyleLbl="fgAcc0" presStyleIdx="0" presStyleCnt="4">
        <dgm:presLayoutVars>
          <dgm:chPref val="3"/>
        </dgm:presLayoutVars>
      </dgm:prSet>
      <dgm:spPr/>
    </dgm:pt>
    <dgm:pt modelId="{0A2A8127-3CC0-4761-AFFE-9E18934CA2DE}" type="pres">
      <dgm:prSet presAssocID="{D3A3E956-5EE4-4E0C-8BBB-2466964B389F}" presName="hierChild2" presStyleCnt="0"/>
      <dgm:spPr/>
    </dgm:pt>
    <dgm:pt modelId="{D3C07BB4-FF02-4B4A-B456-456D896ACA4C}" type="pres">
      <dgm:prSet presAssocID="{0F69DEEF-D6DB-4C4D-8602-432892388A1E}" presName="hierRoot1" presStyleCnt="0"/>
      <dgm:spPr/>
    </dgm:pt>
    <dgm:pt modelId="{1357BA82-A301-48F1-95A5-917D19AE2EBA}" type="pres">
      <dgm:prSet presAssocID="{0F69DEEF-D6DB-4C4D-8602-432892388A1E}" presName="composite" presStyleCnt="0"/>
      <dgm:spPr/>
    </dgm:pt>
    <dgm:pt modelId="{B43EA6C3-19EC-469F-BFCA-F8A3046BD838}" type="pres">
      <dgm:prSet presAssocID="{0F69DEEF-D6DB-4C4D-8602-432892388A1E}" presName="background" presStyleLbl="node0" presStyleIdx="1" presStyleCnt="4"/>
      <dgm:spPr>
        <a:solidFill>
          <a:srgbClr val="1DA599"/>
        </a:solidFill>
      </dgm:spPr>
    </dgm:pt>
    <dgm:pt modelId="{067EB968-98E0-489E-8197-B0824E22AF9D}" type="pres">
      <dgm:prSet presAssocID="{0F69DEEF-D6DB-4C4D-8602-432892388A1E}" presName="text" presStyleLbl="fgAcc0" presStyleIdx="1" presStyleCnt="4">
        <dgm:presLayoutVars>
          <dgm:chPref val="3"/>
        </dgm:presLayoutVars>
      </dgm:prSet>
      <dgm:spPr/>
    </dgm:pt>
    <dgm:pt modelId="{8348109A-B4E9-4D36-893A-976E9B3F7A9A}" type="pres">
      <dgm:prSet presAssocID="{0F69DEEF-D6DB-4C4D-8602-432892388A1E}" presName="hierChild2" presStyleCnt="0"/>
      <dgm:spPr/>
    </dgm:pt>
    <dgm:pt modelId="{DFCF36C3-4774-43EF-BF0F-192CAC5C4D91}" type="pres">
      <dgm:prSet presAssocID="{A7DBB3A4-A248-42B8-BF77-32143654B488}" presName="hierRoot1" presStyleCnt="0"/>
      <dgm:spPr/>
    </dgm:pt>
    <dgm:pt modelId="{239A50EA-0D7E-427C-A9B8-4BF29194E13B}" type="pres">
      <dgm:prSet presAssocID="{A7DBB3A4-A248-42B8-BF77-32143654B488}" presName="composite" presStyleCnt="0"/>
      <dgm:spPr/>
    </dgm:pt>
    <dgm:pt modelId="{14788F11-B95C-4567-B8AF-77C3AF5B1EAD}" type="pres">
      <dgm:prSet presAssocID="{A7DBB3A4-A248-42B8-BF77-32143654B488}" presName="background" presStyleLbl="node0" presStyleIdx="2" presStyleCnt="4"/>
      <dgm:spPr>
        <a:solidFill>
          <a:srgbClr val="1DA599"/>
        </a:solidFill>
      </dgm:spPr>
    </dgm:pt>
    <dgm:pt modelId="{48FE2B2D-7CC3-475A-A52D-F470864FC12B}" type="pres">
      <dgm:prSet presAssocID="{A7DBB3A4-A248-42B8-BF77-32143654B488}" presName="text" presStyleLbl="fgAcc0" presStyleIdx="2" presStyleCnt="4">
        <dgm:presLayoutVars>
          <dgm:chPref val="3"/>
        </dgm:presLayoutVars>
      </dgm:prSet>
      <dgm:spPr/>
    </dgm:pt>
    <dgm:pt modelId="{8BA9B412-2B1C-4FFD-95AC-212335E0B3AB}" type="pres">
      <dgm:prSet presAssocID="{A7DBB3A4-A248-42B8-BF77-32143654B488}" presName="hierChild2" presStyleCnt="0"/>
      <dgm:spPr/>
    </dgm:pt>
    <dgm:pt modelId="{766966E2-E88E-4C09-AB9A-65270157AA18}" type="pres">
      <dgm:prSet presAssocID="{F6996B95-90FE-4C30-A37E-499CEFFC9F14}" presName="hierRoot1" presStyleCnt="0"/>
      <dgm:spPr/>
    </dgm:pt>
    <dgm:pt modelId="{FC7707AC-0E35-4028-9AF8-EE6AA8962701}" type="pres">
      <dgm:prSet presAssocID="{F6996B95-90FE-4C30-A37E-499CEFFC9F14}" presName="composite" presStyleCnt="0"/>
      <dgm:spPr/>
    </dgm:pt>
    <dgm:pt modelId="{F6BEED1B-FE23-4140-B13E-EB222E1D300C}" type="pres">
      <dgm:prSet presAssocID="{F6996B95-90FE-4C30-A37E-499CEFFC9F14}" presName="background" presStyleLbl="node0" presStyleIdx="3" presStyleCnt="4"/>
      <dgm:spPr>
        <a:solidFill>
          <a:srgbClr val="1DA599"/>
        </a:solidFill>
      </dgm:spPr>
    </dgm:pt>
    <dgm:pt modelId="{C8A17A24-3711-4A93-BF71-2643E5341E22}" type="pres">
      <dgm:prSet presAssocID="{F6996B95-90FE-4C30-A37E-499CEFFC9F14}" presName="text" presStyleLbl="fgAcc0" presStyleIdx="3" presStyleCnt="4">
        <dgm:presLayoutVars>
          <dgm:chPref val="3"/>
        </dgm:presLayoutVars>
      </dgm:prSet>
      <dgm:spPr/>
    </dgm:pt>
    <dgm:pt modelId="{5183D203-474C-45D3-A97A-2A739FEB0FF3}" type="pres">
      <dgm:prSet presAssocID="{F6996B95-90FE-4C30-A37E-499CEFFC9F14}" presName="hierChild2" presStyleCnt="0"/>
      <dgm:spPr/>
    </dgm:pt>
  </dgm:ptLst>
  <dgm:cxnLst>
    <dgm:cxn modelId="{81E84E0E-749E-499C-A4DD-B888650381F7}" srcId="{80329E75-53BA-42B4-93B7-1046C22AFE64}" destId="{D3A3E956-5EE4-4E0C-8BBB-2466964B389F}" srcOrd="0" destOrd="0" parTransId="{FDCB989B-108C-4F33-959B-2855BE6B5869}" sibTransId="{ECE0B864-9C96-45CB-9F4B-2935F790AB59}"/>
    <dgm:cxn modelId="{9829BF20-0897-4810-9536-C8B7492DD2DE}" type="presOf" srcId="{D3A3E956-5EE4-4E0C-8BBB-2466964B389F}" destId="{FC6FF1A3-5EA0-4A09-9A6E-E8FA08040C2B}" srcOrd="0" destOrd="0" presId="urn:microsoft.com/office/officeart/2005/8/layout/hierarchy1"/>
    <dgm:cxn modelId="{7D417C3C-0580-442C-BD57-9EAAE5F7F30B}" srcId="{80329E75-53BA-42B4-93B7-1046C22AFE64}" destId="{0F69DEEF-D6DB-4C4D-8602-432892388A1E}" srcOrd="1" destOrd="0" parTransId="{E80DC774-0083-465D-A2FA-E81CC8BF3521}" sibTransId="{A5CCE8F8-AF49-4900-811C-C6069C3A0DBC}"/>
    <dgm:cxn modelId="{58C55B5B-511F-4B13-B3A1-BC6FCAE5F86C}" type="presOf" srcId="{80329E75-53BA-42B4-93B7-1046C22AFE64}" destId="{4F6BAC69-9B9A-4D67-8D86-4B12E8ACD082}" srcOrd="0" destOrd="0" presId="urn:microsoft.com/office/officeart/2005/8/layout/hierarchy1"/>
    <dgm:cxn modelId="{EA5BC473-0512-435D-884F-32E9E3B3DDC7}" type="presOf" srcId="{A7DBB3A4-A248-42B8-BF77-32143654B488}" destId="{48FE2B2D-7CC3-475A-A52D-F470864FC12B}" srcOrd="0" destOrd="0" presId="urn:microsoft.com/office/officeart/2005/8/layout/hierarchy1"/>
    <dgm:cxn modelId="{0F5F459E-8418-468B-94DA-FABFD6565592}" type="presOf" srcId="{0F69DEEF-D6DB-4C4D-8602-432892388A1E}" destId="{067EB968-98E0-489E-8197-B0824E22AF9D}" srcOrd="0" destOrd="0" presId="urn:microsoft.com/office/officeart/2005/8/layout/hierarchy1"/>
    <dgm:cxn modelId="{FB920BDF-CB33-49F2-9DDC-67E0534FFEDD}" srcId="{80329E75-53BA-42B4-93B7-1046C22AFE64}" destId="{F6996B95-90FE-4C30-A37E-499CEFFC9F14}" srcOrd="3" destOrd="0" parTransId="{04F915F0-412D-4D2C-88AC-E5E68FAB77E4}" sibTransId="{1543477D-127B-4CBD-AE8A-5BBAE1827CFB}"/>
    <dgm:cxn modelId="{720EAEE0-BBC0-4439-B1AD-39836C81B554}" srcId="{80329E75-53BA-42B4-93B7-1046C22AFE64}" destId="{A7DBB3A4-A248-42B8-BF77-32143654B488}" srcOrd="2" destOrd="0" parTransId="{67AEBB22-3CA6-4B04-B0CF-2678F79E57C4}" sibTransId="{61414815-9469-4B2D-A5A4-577DA67551B1}"/>
    <dgm:cxn modelId="{083440EF-C1BA-4478-8373-B64B1209CDC8}" type="presOf" srcId="{F6996B95-90FE-4C30-A37E-499CEFFC9F14}" destId="{C8A17A24-3711-4A93-BF71-2643E5341E22}" srcOrd="0" destOrd="0" presId="urn:microsoft.com/office/officeart/2005/8/layout/hierarchy1"/>
    <dgm:cxn modelId="{D2C490DB-0E2F-4AB1-81FB-A746C814AF0C}" type="presParOf" srcId="{4F6BAC69-9B9A-4D67-8D86-4B12E8ACD082}" destId="{72B64B28-2178-4CA2-BCE8-65C5DF0BFEC3}" srcOrd="0" destOrd="0" presId="urn:microsoft.com/office/officeart/2005/8/layout/hierarchy1"/>
    <dgm:cxn modelId="{79DC35F8-8F70-4A82-84D2-19747729ADE2}" type="presParOf" srcId="{72B64B28-2178-4CA2-BCE8-65C5DF0BFEC3}" destId="{888D5E94-51E8-4E01-BF50-8E699120F878}" srcOrd="0" destOrd="0" presId="urn:microsoft.com/office/officeart/2005/8/layout/hierarchy1"/>
    <dgm:cxn modelId="{25CD0B41-5E39-4853-9FCE-01412763B6D1}" type="presParOf" srcId="{888D5E94-51E8-4E01-BF50-8E699120F878}" destId="{1F1975AB-B732-4C80-9767-F15D6C6F01F9}" srcOrd="0" destOrd="0" presId="urn:microsoft.com/office/officeart/2005/8/layout/hierarchy1"/>
    <dgm:cxn modelId="{178C3E4C-48EC-4C1A-A3C3-09F0C3016D48}" type="presParOf" srcId="{888D5E94-51E8-4E01-BF50-8E699120F878}" destId="{FC6FF1A3-5EA0-4A09-9A6E-E8FA08040C2B}" srcOrd="1" destOrd="0" presId="urn:microsoft.com/office/officeart/2005/8/layout/hierarchy1"/>
    <dgm:cxn modelId="{F066A7D3-ADFB-47B4-BDC1-342DB25875B5}" type="presParOf" srcId="{72B64B28-2178-4CA2-BCE8-65C5DF0BFEC3}" destId="{0A2A8127-3CC0-4761-AFFE-9E18934CA2DE}" srcOrd="1" destOrd="0" presId="urn:microsoft.com/office/officeart/2005/8/layout/hierarchy1"/>
    <dgm:cxn modelId="{408C08CC-0BE6-4545-BAA1-A9FEA501CA83}" type="presParOf" srcId="{4F6BAC69-9B9A-4D67-8D86-4B12E8ACD082}" destId="{D3C07BB4-FF02-4B4A-B456-456D896ACA4C}" srcOrd="1" destOrd="0" presId="urn:microsoft.com/office/officeart/2005/8/layout/hierarchy1"/>
    <dgm:cxn modelId="{3ADB8154-652F-4C49-B2EF-F006F451299A}" type="presParOf" srcId="{D3C07BB4-FF02-4B4A-B456-456D896ACA4C}" destId="{1357BA82-A301-48F1-95A5-917D19AE2EBA}" srcOrd="0" destOrd="0" presId="urn:microsoft.com/office/officeart/2005/8/layout/hierarchy1"/>
    <dgm:cxn modelId="{A33DA2B3-388F-4F40-B76B-398F8582F41B}" type="presParOf" srcId="{1357BA82-A301-48F1-95A5-917D19AE2EBA}" destId="{B43EA6C3-19EC-469F-BFCA-F8A3046BD838}" srcOrd="0" destOrd="0" presId="urn:microsoft.com/office/officeart/2005/8/layout/hierarchy1"/>
    <dgm:cxn modelId="{E613BF84-97B5-4BD0-8198-4ABFFDA4A005}" type="presParOf" srcId="{1357BA82-A301-48F1-95A5-917D19AE2EBA}" destId="{067EB968-98E0-489E-8197-B0824E22AF9D}" srcOrd="1" destOrd="0" presId="urn:microsoft.com/office/officeart/2005/8/layout/hierarchy1"/>
    <dgm:cxn modelId="{F4D4C9BF-AAC6-4542-98E3-25EC054A1B79}" type="presParOf" srcId="{D3C07BB4-FF02-4B4A-B456-456D896ACA4C}" destId="{8348109A-B4E9-4D36-893A-976E9B3F7A9A}" srcOrd="1" destOrd="0" presId="urn:microsoft.com/office/officeart/2005/8/layout/hierarchy1"/>
    <dgm:cxn modelId="{86634D44-2397-4B81-B58B-6E6F4DDC1D89}" type="presParOf" srcId="{4F6BAC69-9B9A-4D67-8D86-4B12E8ACD082}" destId="{DFCF36C3-4774-43EF-BF0F-192CAC5C4D91}" srcOrd="2" destOrd="0" presId="urn:microsoft.com/office/officeart/2005/8/layout/hierarchy1"/>
    <dgm:cxn modelId="{0498AF4F-CF65-49A0-93AA-ED10B7EB6019}" type="presParOf" srcId="{DFCF36C3-4774-43EF-BF0F-192CAC5C4D91}" destId="{239A50EA-0D7E-427C-A9B8-4BF29194E13B}" srcOrd="0" destOrd="0" presId="urn:microsoft.com/office/officeart/2005/8/layout/hierarchy1"/>
    <dgm:cxn modelId="{408D68AA-72EB-4530-ACD1-C149246B38EB}" type="presParOf" srcId="{239A50EA-0D7E-427C-A9B8-4BF29194E13B}" destId="{14788F11-B95C-4567-B8AF-77C3AF5B1EAD}" srcOrd="0" destOrd="0" presId="urn:microsoft.com/office/officeart/2005/8/layout/hierarchy1"/>
    <dgm:cxn modelId="{5E27D1D0-0B50-4B48-A3C7-90C1FB2A0507}" type="presParOf" srcId="{239A50EA-0D7E-427C-A9B8-4BF29194E13B}" destId="{48FE2B2D-7CC3-475A-A52D-F470864FC12B}" srcOrd="1" destOrd="0" presId="urn:microsoft.com/office/officeart/2005/8/layout/hierarchy1"/>
    <dgm:cxn modelId="{57A8AD54-DBF1-4CCA-A6BF-861D6D90E161}" type="presParOf" srcId="{DFCF36C3-4774-43EF-BF0F-192CAC5C4D91}" destId="{8BA9B412-2B1C-4FFD-95AC-212335E0B3AB}" srcOrd="1" destOrd="0" presId="urn:microsoft.com/office/officeart/2005/8/layout/hierarchy1"/>
    <dgm:cxn modelId="{483139D4-2013-47ED-BD5F-D3E68DFEA10E}" type="presParOf" srcId="{4F6BAC69-9B9A-4D67-8D86-4B12E8ACD082}" destId="{766966E2-E88E-4C09-AB9A-65270157AA18}" srcOrd="3" destOrd="0" presId="urn:microsoft.com/office/officeart/2005/8/layout/hierarchy1"/>
    <dgm:cxn modelId="{6E3DA662-F6D6-47AA-94E4-B2A334CB4B61}" type="presParOf" srcId="{766966E2-E88E-4C09-AB9A-65270157AA18}" destId="{FC7707AC-0E35-4028-9AF8-EE6AA8962701}" srcOrd="0" destOrd="0" presId="urn:microsoft.com/office/officeart/2005/8/layout/hierarchy1"/>
    <dgm:cxn modelId="{E4296547-9C10-416A-B4B4-7E280B646B12}" type="presParOf" srcId="{FC7707AC-0E35-4028-9AF8-EE6AA8962701}" destId="{F6BEED1B-FE23-4140-B13E-EB222E1D300C}" srcOrd="0" destOrd="0" presId="urn:microsoft.com/office/officeart/2005/8/layout/hierarchy1"/>
    <dgm:cxn modelId="{187ECDFA-7BCD-4749-B3C0-5F628EE07C83}" type="presParOf" srcId="{FC7707AC-0E35-4028-9AF8-EE6AA8962701}" destId="{C8A17A24-3711-4A93-BF71-2643E5341E22}" srcOrd="1" destOrd="0" presId="urn:microsoft.com/office/officeart/2005/8/layout/hierarchy1"/>
    <dgm:cxn modelId="{7A715495-8748-4735-9498-1F2B94BBF228}" type="presParOf" srcId="{766966E2-E88E-4C09-AB9A-65270157AA18}" destId="{5183D203-474C-45D3-A97A-2A739FEB0F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975AB-B732-4C80-9767-F15D6C6F01F9}">
      <dsp:nvSpPr>
        <dsp:cNvPr id="0" name=""/>
        <dsp:cNvSpPr/>
      </dsp:nvSpPr>
      <dsp:spPr>
        <a:xfrm>
          <a:off x="4704" y="1825788"/>
          <a:ext cx="3358992" cy="2132960"/>
        </a:xfrm>
        <a:prstGeom prst="roundRect">
          <a:avLst>
            <a:gd name="adj" fmla="val 10000"/>
          </a:avLst>
        </a:prstGeom>
        <a:solidFill>
          <a:srgbClr val="1DA5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F1A3-5EA0-4A09-9A6E-E8FA08040C2B}">
      <dsp:nvSpPr>
        <dsp:cNvPr id="0" name=""/>
        <dsp:cNvSpPr/>
      </dsp:nvSpPr>
      <dsp:spPr>
        <a:xfrm>
          <a:off x="377925" y="2180349"/>
          <a:ext cx="3358992" cy="2132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2019 - Lansiwyd y Strategaeth</a:t>
          </a:r>
        </a:p>
      </dsp:txBody>
      <dsp:txXfrm>
        <a:off x="440397" y="2242821"/>
        <a:ext cx="3234048" cy="2008016"/>
      </dsp:txXfrm>
    </dsp:sp>
    <dsp:sp modelId="{B43EA6C3-19EC-469F-BFCA-F8A3046BD838}">
      <dsp:nvSpPr>
        <dsp:cNvPr id="0" name=""/>
        <dsp:cNvSpPr/>
      </dsp:nvSpPr>
      <dsp:spPr>
        <a:xfrm>
          <a:off x="4110139" y="1825788"/>
          <a:ext cx="3358992" cy="2132960"/>
        </a:xfrm>
        <a:prstGeom prst="roundRect">
          <a:avLst>
            <a:gd name="adj" fmla="val 10000"/>
          </a:avLst>
        </a:prstGeom>
        <a:solidFill>
          <a:srgbClr val="1DA5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EB968-98E0-489E-8197-B0824E22AF9D}">
      <dsp:nvSpPr>
        <dsp:cNvPr id="0" name=""/>
        <dsp:cNvSpPr/>
      </dsp:nvSpPr>
      <dsp:spPr>
        <a:xfrm>
          <a:off x="4483361" y="2180349"/>
          <a:ext cx="3358992" cy="2132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Strategy was launched</a:t>
          </a:r>
        </a:p>
      </dsp:txBody>
      <dsp:txXfrm>
        <a:off x="4545833" y="2242821"/>
        <a:ext cx="3234048" cy="2008016"/>
      </dsp:txXfrm>
    </dsp:sp>
    <dsp:sp modelId="{14788F11-B95C-4567-B8AF-77C3AF5B1EAD}">
      <dsp:nvSpPr>
        <dsp:cNvPr id="0" name=""/>
        <dsp:cNvSpPr/>
      </dsp:nvSpPr>
      <dsp:spPr>
        <a:xfrm>
          <a:off x="8215575" y="1825788"/>
          <a:ext cx="3358992" cy="2132960"/>
        </a:xfrm>
        <a:prstGeom prst="roundRect">
          <a:avLst>
            <a:gd name="adj" fmla="val 10000"/>
          </a:avLst>
        </a:prstGeom>
        <a:solidFill>
          <a:srgbClr val="1DA5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E2B2D-7CC3-475A-A52D-F470864FC12B}">
      <dsp:nvSpPr>
        <dsp:cNvPr id="0" name=""/>
        <dsp:cNvSpPr/>
      </dsp:nvSpPr>
      <dsp:spPr>
        <a:xfrm>
          <a:off x="8588796" y="2180349"/>
          <a:ext cx="3358992" cy="2132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2024 – Adolygu’r Strategeth</a:t>
          </a:r>
        </a:p>
      </dsp:txBody>
      <dsp:txXfrm>
        <a:off x="8651268" y="2242821"/>
        <a:ext cx="3234048" cy="2008016"/>
      </dsp:txXfrm>
    </dsp:sp>
    <dsp:sp modelId="{F6BEED1B-FE23-4140-B13E-EB222E1D300C}">
      <dsp:nvSpPr>
        <dsp:cNvPr id="0" name=""/>
        <dsp:cNvSpPr/>
      </dsp:nvSpPr>
      <dsp:spPr>
        <a:xfrm>
          <a:off x="12321010" y="1825788"/>
          <a:ext cx="3358992" cy="2132960"/>
        </a:xfrm>
        <a:prstGeom prst="roundRect">
          <a:avLst>
            <a:gd name="adj" fmla="val 10000"/>
          </a:avLst>
        </a:prstGeom>
        <a:solidFill>
          <a:srgbClr val="1DA5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17A24-3711-4A93-BF71-2643E5341E22}">
      <dsp:nvSpPr>
        <dsp:cNvPr id="0" name=""/>
        <dsp:cNvSpPr/>
      </dsp:nvSpPr>
      <dsp:spPr>
        <a:xfrm>
          <a:off x="12694231" y="2180349"/>
          <a:ext cx="3358992" cy="2132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Strategy will be revised</a:t>
          </a:r>
        </a:p>
      </dsp:txBody>
      <dsp:txXfrm>
        <a:off x="12756703" y="2242821"/>
        <a:ext cx="3234048" cy="2008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EBE28-2A97-49FB-93DB-45FAA069EAC7}" type="datetimeFigureOut">
              <a:rPr lang="cy-GB" smtClean="0"/>
              <a:t>17/10/2023</a:t>
            </a:fld>
            <a:endParaRPr lang="cy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8E0B-C6B2-4406-9684-C8E2E6B3FF8F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2137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Egluro – cwestiwn syml ac </a:t>
            </a:r>
            <a:r>
              <a:rPr lang="cy-GB" dirty="0" err="1"/>
              <a:t>amleg</a:t>
            </a:r>
            <a:r>
              <a:rPr lang="cy-GB" dirty="0"/>
              <a:t> i ddechrau. Beth yw eu disgwyliadau o’r 45-50 munud nesaf? Nodi ar </a:t>
            </a:r>
            <a:r>
              <a:rPr lang="cy-GB" dirty="0" err="1"/>
              <a:t>Menti</a:t>
            </a:r>
            <a:r>
              <a:rPr lang="cy-GB" dirty="0"/>
              <a:t> ac adrodd nol. Croesawu atebion Cymraeg a Saesneg, wrth gwrs.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7200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Cwestiwn </a:t>
            </a:r>
            <a:r>
              <a:rPr lang="cy-GB" dirty="0" err="1"/>
              <a:t>Menti</a:t>
            </a:r>
            <a:r>
              <a:rPr lang="cy-GB" dirty="0"/>
              <a:t> – hoffai pobl weld meysydd blaenoriaeth newydd / gwahanol? Hoffai pobl weld mwy o adnoddau? Ym mha feysydd?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14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8677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Agosáu at goffi/cinio – wastad yn bwysig gorffen ar uchafbwynt. Mewn ychydig eisiau ar </a:t>
            </a:r>
            <a:r>
              <a:rPr lang="cy-GB" dirty="0" err="1"/>
              <a:t>Menti</a:t>
            </a:r>
            <a:r>
              <a:rPr lang="cy-GB" dirty="0"/>
              <a:t> – rhannwch un stori newyddion da am eich coleg neu sefydliad chi a’r Gymraeg. Does dim rhaid </a:t>
            </a:r>
            <a:r>
              <a:rPr lang="cy-GB" dirty="0" err="1"/>
              <a:t>iddos</a:t>
            </a:r>
            <a:r>
              <a:rPr lang="cy-GB" dirty="0"/>
              <a:t> fod yn ‘fawr’ – gall fod am unigolyn, dylanwad prosiect ar grŵp, aelod o staff sy’n dysgu Cymraeg ar ‘Cymraeg Gwaith’ yn llwyddo mewn arholiad.</a:t>
            </a:r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15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277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Egluro’r amseru – meysydd blaenoriaeth yn datblygu dros gyfnod o amser. Grwp 1 – Iechyd a Gofal, Gofal Plant a Gwasanaethau Cyhoeddus, Grwp 2 – Chwaraeon ac Astudiaethau ar dir, Grwp 3 (</a:t>
            </a:r>
            <a:r>
              <a:rPr lang="cy-GB" dirty="0" err="1"/>
              <a:t>sefl</a:t>
            </a:r>
            <a:r>
              <a:rPr lang="cy-GB" dirty="0"/>
              <a:t> blwyddyn academaidd 23-24) Busnes a Diwydiannau Creadigol, grwp 4 – Adeiladwaith. Mae’n fwriad adolygu’r Strategaeth er mwyn gallu </a:t>
            </a:r>
            <a:r>
              <a:rPr lang="cy-GB" dirty="0" err="1"/>
              <a:t>adluewrchu’r</a:t>
            </a:r>
            <a:r>
              <a:rPr lang="cy-GB" dirty="0"/>
              <a:t> tirwedd mwyaf diweddar ac adlewyrchu (gobeithio) bod </a:t>
            </a:r>
            <a:r>
              <a:rPr lang="cy-GB" dirty="0" err="1"/>
              <a:t>petheu</a:t>
            </a:r>
            <a:r>
              <a:rPr lang="cy-GB" dirty="0"/>
              <a:t> wedi symud/datblygu yn y cyfnod ers 2019.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5729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 pyramid – dull </a:t>
            </a:r>
            <a:r>
              <a:rPr lang="en-GB" dirty="0" err="1"/>
              <a:t>gweledol</a:t>
            </a:r>
            <a:r>
              <a:rPr lang="en-GB" dirty="0"/>
              <a:t> o </a:t>
            </a:r>
            <a:r>
              <a:rPr lang="en-GB" dirty="0" err="1"/>
              <a:t>ystyried</a:t>
            </a:r>
            <a:r>
              <a:rPr lang="en-GB" dirty="0"/>
              <a:t> y continuum </a:t>
            </a:r>
            <a:r>
              <a:rPr lang="en-GB" dirty="0" err="1"/>
              <a:t>iaith</a:t>
            </a:r>
            <a:r>
              <a:rPr lang="en-GB" dirty="0"/>
              <a:t>. ‘We are all of us Welsh speakers, some of us have a slightly larger vocabulary’.</a:t>
            </a:r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0995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Y chwe philer – cyd-</a:t>
            </a:r>
            <a:r>
              <a:rPr lang="cy-GB" dirty="0" err="1"/>
              <a:t>destunoli</a:t>
            </a:r>
            <a:r>
              <a:rPr lang="cy-GB" dirty="0"/>
              <a:t> rhai o’r prosiectau e.e. Cynllun Gwreiddio / Cymraeg Gwaith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258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Cwestiwn </a:t>
            </a:r>
            <a:r>
              <a:rPr lang="cy-GB" dirty="0" err="1"/>
              <a:t>Menti</a:t>
            </a:r>
            <a:r>
              <a:rPr lang="cy-GB" dirty="0"/>
              <a:t>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9117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Crynhoi popeth mewn data – tu ôl i bob rhif mae yna nifer o straeon: straeon am unigolion oedd heb gael profiad cadarnhaol o’r Gymraeg sydd wedi dod nol at yr iaith, straeon am bobl ifanc gafodd gyfleoedd allgyrsiol trwy gyfrwng y Gymraeg am y tro cyntaf, straeon am fyfyrwyr oedd erioed wedi gwirfoddoli i wneud dim byd o’r blaen yn gwirfoddoli i fod yn </a:t>
            </a:r>
            <a:r>
              <a:rPr lang="cy-GB" dirty="0" err="1"/>
              <a:t>klysgnehadon</a:t>
            </a:r>
            <a:r>
              <a:rPr lang="cy-GB" dirty="0"/>
              <a:t>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453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Pileri staffio a darpariaeth – ac er bod yna heriau yn bodoli o ran recriwtio staff sy’n siarad Cymraeg (a dydy hyn ddim yn unigryw i’r </a:t>
            </a:r>
            <a:r>
              <a:rPr lang="cy-GB" dirty="0" err="1"/>
              <a:t>secotr</a:t>
            </a:r>
            <a:r>
              <a:rPr lang="cy-GB" dirty="0"/>
              <a:t> AB, mae </a:t>
            </a:r>
            <a:r>
              <a:rPr lang="cy-GB" dirty="0" err="1"/>
              <a:t>e’n</a:t>
            </a:r>
            <a:r>
              <a:rPr lang="cy-GB" dirty="0"/>
              <a:t> gyffredin mewn addysg yn gyffredinol), mae colegau wedi ymateb yn gadarnhaol a chreadigol i’r her. Ceir darlithwyr, hwyluswyr, pencampwyr, tiwtoriaid datblygu dwyieithrwydd, mentoriaid sy’n annog staff i ddatblygu darpariaeth dwyieithog. Ceir cynlluniau ‘tyfu talent’ er mwyn datblygu staff sy’n frwdfrydig ond heb y cymhwyster addysgu eto i wneud hynny.</a:t>
            </a:r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6168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Y cynllun ar gyfer darparwyr wedi dechrau yn 22-23 felly megis dechrau ar y gwaith ond mae arwyddion cadarnhaol eisoes bod y gwaith yn gwreiddio gyda’r darparwyr.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2309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Y Porth Adnoddau yn datblygu’n ffynhonnell ddefnyddiol dros ben ar gyfer </a:t>
            </a:r>
            <a:r>
              <a:rPr lang="cy-GB" dirty="0" err="1"/>
              <a:t>anoddau</a:t>
            </a:r>
            <a:r>
              <a:rPr lang="cy-GB" dirty="0"/>
              <a:t> i’r sector. Annog pawb i ymweld a’r safle a phori am gyfnod – mae’n hawdd i’w ddefnyddio ac mae modd ffiltro ar wybodaeth berthnasol. Ymateb hefyd o adborth gan y sector – gan mai nod y Strategaeth yw symud POB person ifanc ar hyn y pyramid, mae’r adnoddau’n rhai sy’n cydnabod a </a:t>
            </a:r>
            <a:r>
              <a:rPr lang="cy-GB" dirty="0" err="1"/>
              <a:t>chfngoi</a:t>
            </a:r>
            <a:r>
              <a:rPr lang="cy-GB" dirty="0"/>
              <a:t> dwyieithrwydd ond y bwriad yw symud pobl tuag at hyder cynyddol gyda’r Gymraeg.</a:t>
            </a:r>
          </a:p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88E0B-C6B2-4406-9684-C8E2E6B3FF8F}" type="slidenum">
              <a:rPr lang="cy-GB" smtClean="0"/>
              <a:t>12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9068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26.svg"/><Relationship Id="rId4" Type="http://schemas.openxmlformats.org/officeDocument/2006/relationships/image" Target="../media/image15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10.svg"/><Relationship Id="rId9" Type="http://schemas.microsoft.com/office/2011/relationships/webextension" Target="../webextensions/webextension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4.png"/><Relationship Id="rId4" Type="http://schemas.openxmlformats.org/officeDocument/2006/relationships/image" Target="../media/image10.svg"/><Relationship Id="rId9" Type="http://schemas.microsoft.com/office/2011/relationships/webextension" Target="../webextensions/webextension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microsoft.com/office/2011/relationships/webextension" Target="../webextensions/webextension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1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5.sv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svg"/><Relationship Id="rId9" Type="http://schemas.microsoft.com/office/2011/relationships/webextension" Target="../webextensions/webextension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lun 2">
            <a:extLst>
              <a:ext uri="{FF2B5EF4-FFF2-40B4-BE49-F238E27FC236}">
                <a16:creationId xmlns:a16="http://schemas.microsoft.com/office/drawing/2014/main" id="{FD7E5E5F-0757-1C27-1AC6-907CB751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5" b="4172"/>
          <a:stretch/>
        </p:blipFill>
        <p:spPr>
          <a:xfrm>
            <a:off x="-152400" y="28331"/>
            <a:ext cx="1836196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360729" y="76391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0DB7AB3-6757-CA12-5C74-D7D1241CB88B}"/>
              </a:ext>
            </a:extLst>
          </p:cNvPr>
          <p:cNvSpPr txBox="1"/>
          <p:nvPr/>
        </p:nvSpPr>
        <p:spPr>
          <a:xfrm>
            <a:off x="533400" y="342900"/>
            <a:ext cx="182880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Staff a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Darpariaeth</a:t>
            </a:r>
            <a:endParaRPr lang="en-US" sz="8000" dirty="0">
              <a:solidFill>
                <a:srgbClr val="1C1C1B"/>
              </a:solidFill>
              <a:latin typeface="Poppins Ultra-Bold"/>
            </a:endParaRPr>
          </a:p>
          <a:p>
            <a:r>
              <a:rPr lang="en-US" sz="8000" dirty="0">
                <a:solidFill>
                  <a:srgbClr val="1C1C1B"/>
                </a:solidFill>
                <a:latin typeface="Poppins Ultra-Bold"/>
              </a:rPr>
              <a:t>Staff and Provision</a:t>
            </a:r>
          </a:p>
        </p:txBody>
      </p:sp>
      <p:pic>
        <p:nvPicPr>
          <p:cNvPr id="6" name="Graffigyn 5">
            <a:extLst>
              <a:ext uri="{FF2B5EF4-FFF2-40B4-BE49-F238E27FC236}">
                <a16:creationId xmlns:a16="http://schemas.microsoft.com/office/drawing/2014/main" id="{2A26F9D5-F995-8165-9CD8-41C7152D20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6606" t="5055" r="11234" b="24420"/>
          <a:stretch/>
        </p:blipFill>
        <p:spPr>
          <a:xfrm>
            <a:off x="9905999" y="476977"/>
            <a:ext cx="8299229" cy="9333046"/>
          </a:xfrm>
          <a:prstGeom prst="rect">
            <a:avLst/>
          </a:prstGeom>
        </p:spPr>
      </p:pic>
      <p:pic>
        <p:nvPicPr>
          <p:cNvPr id="7" name="Graffigyn 6">
            <a:extLst>
              <a:ext uri="{FF2B5EF4-FFF2-40B4-BE49-F238E27FC236}">
                <a16:creationId xmlns:a16="http://schemas.microsoft.com/office/drawing/2014/main" id="{BC455863-325F-1167-201D-1B5A7F9597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19401" y="6880554"/>
            <a:ext cx="724315" cy="823632"/>
          </a:xfrm>
          <a:prstGeom prst="rect">
            <a:avLst/>
          </a:prstGeom>
        </p:spPr>
      </p:pic>
      <p:pic>
        <p:nvPicPr>
          <p:cNvPr id="8" name="Graffigyn 7">
            <a:extLst>
              <a:ext uri="{FF2B5EF4-FFF2-40B4-BE49-F238E27FC236}">
                <a16:creationId xmlns:a16="http://schemas.microsoft.com/office/drawing/2014/main" id="{E97DFEF5-C0EA-46E5-0B72-FB2C681A81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31299" y="2105061"/>
            <a:ext cx="724315" cy="823632"/>
          </a:xfrm>
          <a:prstGeom prst="rect">
            <a:avLst/>
          </a:prstGeom>
        </p:spPr>
      </p:pic>
      <p:pic>
        <p:nvPicPr>
          <p:cNvPr id="9" name="Graffigyn 8">
            <a:extLst>
              <a:ext uri="{FF2B5EF4-FFF2-40B4-BE49-F238E27FC236}">
                <a16:creationId xmlns:a16="http://schemas.microsoft.com/office/drawing/2014/main" id="{6C214930-602E-BD36-020F-2ACB1F949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55614" y="4942631"/>
            <a:ext cx="724315" cy="823632"/>
          </a:xfrm>
          <a:prstGeom prst="rect">
            <a:avLst/>
          </a:prstGeom>
        </p:spPr>
      </p:pic>
      <p:pic>
        <p:nvPicPr>
          <p:cNvPr id="10" name="Graffigyn 9">
            <a:extLst>
              <a:ext uri="{FF2B5EF4-FFF2-40B4-BE49-F238E27FC236}">
                <a16:creationId xmlns:a16="http://schemas.microsoft.com/office/drawing/2014/main" id="{752D74FF-BB34-F0A5-A42E-DF64D39C1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38555" y="2324035"/>
            <a:ext cx="724315" cy="823632"/>
          </a:xfrm>
          <a:prstGeom prst="rect">
            <a:avLst/>
          </a:prstGeom>
        </p:spPr>
      </p:pic>
      <p:pic>
        <p:nvPicPr>
          <p:cNvPr id="11" name="Graffigyn 10">
            <a:extLst>
              <a:ext uri="{FF2B5EF4-FFF2-40B4-BE49-F238E27FC236}">
                <a16:creationId xmlns:a16="http://schemas.microsoft.com/office/drawing/2014/main" id="{B44DD3EB-81A7-F0E2-0C84-4D24AB82DE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33050" y="6024940"/>
            <a:ext cx="724315" cy="823632"/>
          </a:xfrm>
          <a:prstGeom prst="rect">
            <a:avLst/>
          </a:prstGeom>
        </p:spPr>
      </p:pic>
      <p:pic>
        <p:nvPicPr>
          <p:cNvPr id="12" name="Graffigyn 11">
            <a:extLst>
              <a:ext uri="{FF2B5EF4-FFF2-40B4-BE49-F238E27FC236}">
                <a16:creationId xmlns:a16="http://schemas.microsoft.com/office/drawing/2014/main" id="{F9ED9327-059D-A94A-67B7-2C7E0D4A4B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09334" y="6989405"/>
            <a:ext cx="724315" cy="823632"/>
          </a:xfrm>
          <a:prstGeom prst="rect">
            <a:avLst/>
          </a:prstGeom>
        </p:spPr>
      </p:pic>
      <p:pic>
        <p:nvPicPr>
          <p:cNvPr id="13" name="Graffigyn 12">
            <a:extLst>
              <a:ext uri="{FF2B5EF4-FFF2-40B4-BE49-F238E27FC236}">
                <a16:creationId xmlns:a16="http://schemas.microsoft.com/office/drawing/2014/main" id="{BCB872F2-37F9-91EC-4D21-2BD3597A87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174862" y="8339594"/>
            <a:ext cx="724315" cy="823632"/>
          </a:xfrm>
          <a:prstGeom prst="rect">
            <a:avLst/>
          </a:prstGeom>
        </p:spPr>
      </p:pic>
      <p:pic>
        <p:nvPicPr>
          <p:cNvPr id="14" name="Graffigyn 13">
            <a:extLst>
              <a:ext uri="{FF2B5EF4-FFF2-40B4-BE49-F238E27FC236}">
                <a16:creationId xmlns:a16="http://schemas.microsoft.com/office/drawing/2014/main" id="{9A270DB8-9BD9-6F9D-C484-68CE77228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03150" y="7687167"/>
            <a:ext cx="724315" cy="823632"/>
          </a:xfrm>
          <a:prstGeom prst="rect">
            <a:avLst/>
          </a:prstGeom>
        </p:spPr>
      </p:pic>
      <p:pic>
        <p:nvPicPr>
          <p:cNvPr id="15" name="Graffigyn 14">
            <a:extLst>
              <a:ext uri="{FF2B5EF4-FFF2-40B4-BE49-F238E27FC236}">
                <a16:creationId xmlns:a16="http://schemas.microsoft.com/office/drawing/2014/main" id="{7A6ADEF5-FB01-B764-2317-6CE8CA31C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86666" y="1788550"/>
            <a:ext cx="724315" cy="823632"/>
          </a:xfrm>
          <a:prstGeom prst="rect">
            <a:avLst/>
          </a:prstGeom>
        </p:spPr>
      </p:pic>
      <p:pic>
        <p:nvPicPr>
          <p:cNvPr id="16" name="Graffigyn 15">
            <a:extLst>
              <a:ext uri="{FF2B5EF4-FFF2-40B4-BE49-F238E27FC236}">
                <a16:creationId xmlns:a16="http://schemas.microsoft.com/office/drawing/2014/main" id="{A7D6EC43-08E9-63DA-6840-BC3D4E0609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19560" y="1119762"/>
            <a:ext cx="724315" cy="823632"/>
          </a:xfrm>
          <a:prstGeom prst="rect">
            <a:avLst/>
          </a:prstGeom>
        </p:spPr>
      </p:pic>
      <p:pic>
        <p:nvPicPr>
          <p:cNvPr id="17" name="Graffigyn 16">
            <a:extLst>
              <a:ext uri="{FF2B5EF4-FFF2-40B4-BE49-F238E27FC236}">
                <a16:creationId xmlns:a16="http://schemas.microsoft.com/office/drawing/2014/main" id="{EF5DC2A9-EDB8-D698-F691-0B411EAF3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940503" y="2284688"/>
            <a:ext cx="724315" cy="823632"/>
          </a:xfrm>
          <a:prstGeom prst="rect">
            <a:avLst/>
          </a:prstGeom>
        </p:spPr>
      </p:pic>
      <p:pic>
        <p:nvPicPr>
          <p:cNvPr id="18" name="Graffigyn 17">
            <a:extLst>
              <a:ext uri="{FF2B5EF4-FFF2-40B4-BE49-F238E27FC236}">
                <a16:creationId xmlns:a16="http://schemas.microsoft.com/office/drawing/2014/main" id="{D0754AF5-313D-9B0D-9154-D0795177D1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72905" y="3691390"/>
            <a:ext cx="724315" cy="823632"/>
          </a:xfrm>
          <a:prstGeom prst="rect">
            <a:avLst/>
          </a:prstGeom>
        </p:spPr>
      </p:pic>
      <p:pic>
        <p:nvPicPr>
          <p:cNvPr id="19" name="Graffigyn 18">
            <a:extLst>
              <a:ext uri="{FF2B5EF4-FFF2-40B4-BE49-F238E27FC236}">
                <a16:creationId xmlns:a16="http://schemas.microsoft.com/office/drawing/2014/main" id="{836FF768-87E2-1EC6-2035-CF8A2F2B5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946686" y="4167856"/>
            <a:ext cx="724315" cy="823632"/>
          </a:xfrm>
          <a:prstGeom prst="rect">
            <a:avLst/>
          </a:prstGeom>
        </p:spPr>
      </p:pic>
      <p:pic>
        <p:nvPicPr>
          <p:cNvPr id="20" name="Graffigyn 19">
            <a:extLst>
              <a:ext uri="{FF2B5EF4-FFF2-40B4-BE49-F238E27FC236}">
                <a16:creationId xmlns:a16="http://schemas.microsoft.com/office/drawing/2014/main" id="{44B6FA68-E478-E904-53B9-2DC4E18F88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853476" y="3495893"/>
            <a:ext cx="724315" cy="823632"/>
          </a:xfrm>
          <a:prstGeom prst="rect">
            <a:avLst/>
          </a:prstGeom>
        </p:spPr>
      </p:pic>
      <p:pic>
        <p:nvPicPr>
          <p:cNvPr id="21" name="Graffigyn 20">
            <a:extLst>
              <a:ext uri="{FF2B5EF4-FFF2-40B4-BE49-F238E27FC236}">
                <a16:creationId xmlns:a16="http://schemas.microsoft.com/office/drawing/2014/main" id="{73E7111B-6D79-3A28-61D0-6A2FE18155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91139" y="6733830"/>
            <a:ext cx="724315" cy="823632"/>
          </a:xfrm>
          <a:prstGeom prst="rect">
            <a:avLst/>
          </a:prstGeom>
        </p:spPr>
      </p:pic>
      <p:pic>
        <p:nvPicPr>
          <p:cNvPr id="23" name="Graffigyn 22">
            <a:extLst>
              <a:ext uri="{FF2B5EF4-FFF2-40B4-BE49-F238E27FC236}">
                <a16:creationId xmlns:a16="http://schemas.microsoft.com/office/drawing/2014/main" id="{D426B6E5-05CA-DFFA-BA51-A2D5832AF1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571054" y="5424592"/>
            <a:ext cx="724315" cy="823632"/>
          </a:xfrm>
          <a:prstGeom prst="rect">
            <a:avLst/>
          </a:prstGeom>
        </p:spPr>
      </p:pic>
      <p:pic>
        <p:nvPicPr>
          <p:cNvPr id="24" name="Graffigyn 23">
            <a:extLst>
              <a:ext uri="{FF2B5EF4-FFF2-40B4-BE49-F238E27FC236}">
                <a16:creationId xmlns:a16="http://schemas.microsoft.com/office/drawing/2014/main" id="{530457CE-66DF-E683-81F4-33FFA50809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03164" y="7327431"/>
            <a:ext cx="724315" cy="823632"/>
          </a:xfrm>
          <a:prstGeom prst="rect">
            <a:avLst/>
          </a:prstGeom>
        </p:spPr>
      </p:pic>
      <p:pic>
        <p:nvPicPr>
          <p:cNvPr id="26" name="Graffigyn 25">
            <a:extLst>
              <a:ext uri="{FF2B5EF4-FFF2-40B4-BE49-F238E27FC236}">
                <a16:creationId xmlns:a16="http://schemas.microsoft.com/office/drawing/2014/main" id="{3F98A7EB-E39A-4CCE-57DA-F73E97B668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40505" y="6607957"/>
            <a:ext cx="724315" cy="823632"/>
          </a:xfrm>
          <a:prstGeom prst="rect">
            <a:avLst/>
          </a:prstGeom>
        </p:spPr>
      </p:pic>
      <p:pic>
        <p:nvPicPr>
          <p:cNvPr id="27" name="Graffigyn 26">
            <a:extLst>
              <a:ext uri="{FF2B5EF4-FFF2-40B4-BE49-F238E27FC236}">
                <a16:creationId xmlns:a16="http://schemas.microsoft.com/office/drawing/2014/main" id="{84FF534A-2B06-2EBD-0670-4C6FD6CFCE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70891" y="7739246"/>
            <a:ext cx="724315" cy="823632"/>
          </a:xfrm>
          <a:prstGeom prst="rect">
            <a:avLst/>
          </a:prstGeom>
        </p:spPr>
      </p:pic>
      <p:sp>
        <p:nvSpPr>
          <p:cNvPr id="30" name="Blwch Testun 29">
            <a:extLst>
              <a:ext uri="{FF2B5EF4-FFF2-40B4-BE49-F238E27FC236}">
                <a16:creationId xmlns:a16="http://schemas.microsoft.com/office/drawing/2014/main" id="{7F2500C9-9B2F-C014-B7E2-9FE0F28F142A}"/>
              </a:ext>
            </a:extLst>
          </p:cNvPr>
          <p:cNvSpPr txBox="1"/>
          <p:nvPr/>
        </p:nvSpPr>
        <p:spPr>
          <a:xfrm>
            <a:off x="425181" y="3108320"/>
            <a:ext cx="990043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latin typeface="Avenir Next LT Pro" panose="020B0504020202020204" pitchFamily="34" charset="0"/>
              </a:rPr>
              <a:t>51 </a:t>
            </a:r>
            <a:r>
              <a:rPr lang="en-US" sz="5000" dirty="0" err="1">
                <a:latin typeface="Avenir Next LT Pro" panose="020B0504020202020204" pitchFamily="34" charset="0"/>
              </a:rPr>
              <a:t>aelod</a:t>
            </a:r>
            <a:r>
              <a:rPr lang="en-US" sz="5000" dirty="0">
                <a:latin typeface="Avenir Next LT Pro" panose="020B0504020202020204" pitchFamily="34" charset="0"/>
              </a:rPr>
              <a:t> o staff </a:t>
            </a:r>
            <a:r>
              <a:rPr lang="en-US" sz="5000" dirty="0" err="1">
                <a:latin typeface="Avenir Next LT Pro" panose="020B0504020202020204" pitchFamily="34" charset="0"/>
              </a:rPr>
              <a:t>wedi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penodi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mewn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colegau</a:t>
            </a:r>
            <a:endParaRPr lang="en-US" sz="5000" dirty="0">
              <a:latin typeface="Avenir Next LT Pro" panose="020B0504020202020204" pitchFamily="34" charset="0"/>
            </a:endParaRPr>
          </a:p>
          <a:p>
            <a:endParaRPr lang="en-US" sz="5000" dirty="0">
              <a:latin typeface="Avenir Next LT Pro" panose="020B0504020202020204" pitchFamily="34" charset="0"/>
            </a:endParaRPr>
          </a:p>
          <a:p>
            <a:r>
              <a:rPr lang="cy-GB" sz="5000" dirty="0">
                <a:latin typeface="Avenir Next LT Pro" panose="020B0504020202020204" pitchFamily="34" charset="0"/>
              </a:rPr>
              <a:t>51 staff </a:t>
            </a:r>
            <a:r>
              <a:rPr lang="cy-GB" sz="5000" dirty="0" err="1">
                <a:latin typeface="Avenir Next LT Pro" panose="020B0504020202020204" pitchFamily="34" charset="0"/>
              </a:rPr>
              <a:t>members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have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been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appointed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in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colleges</a:t>
            </a:r>
            <a:endParaRPr lang="cy-GB" sz="5000" dirty="0">
              <a:latin typeface="Avenir Next LT Pro" panose="020B0504020202020204" pitchFamily="34" charset="0"/>
            </a:endParaRPr>
          </a:p>
        </p:txBody>
      </p:sp>
      <p:sp>
        <p:nvSpPr>
          <p:cNvPr id="31" name="Blwch Testun 30">
            <a:extLst>
              <a:ext uri="{FF2B5EF4-FFF2-40B4-BE49-F238E27FC236}">
                <a16:creationId xmlns:a16="http://schemas.microsoft.com/office/drawing/2014/main" id="{33CF90EA-1FB2-D157-23B4-A98E96523C7E}"/>
              </a:ext>
            </a:extLst>
          </p:cNvPr>
          <p:cNvSpPr txBox="1"/>
          <p:nvPr/>
        </p:nvSpPr>
        <p:spPr>
          <a:xfrm>
            <a:off x="393882" y="3144374"/>
            <a:ext cx="112276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 err="1">
                <a:latin typeface="Avenir Next LT Pro" panose="020B0504020202020204" pitchFamily="34" charset="0"/>
              </a:rPr>
              <a:t>Hyd</a:t>
            </a:r>
            <a:r>
              <a:rPr lang="en-US" sz="5000" dirty="0">
                <a:latin typeface="Avenir Next LT Pro" panose="020B0504020202020204" pitchFamily="34" charset="0"/>
              </a:rPr>
              <a:t> at 17 o staff </a:t>
            </a:r>
            <a:r>
              <a:rPr lang="en-US" sz="5000" dirty="0" err="1">
                <a:latin typeface="Avenir Next LT Pro" panose="020B0504020202020204" pitchFamily="34" charset="0"/>
              </a:rPr>
              <a:t>ychwanegol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i’w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penodi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mewn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colegau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yn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ystod</a:t>
            </a:r>
            <a:r>
              <a:rPr lang="en-US" sz="5000" dirty="0">
                <a:latin typeface="Avenir Next LT Pro" panose="020B0504020202020204" pitchFamily="34" charset="0"/>
              </a:rPr>
              <a:t> 23-24</a:t>
            </a:r>
          </a:p>
          <a:p>
            <a:endParaRPr lang="en-US" sz="5000" dirty="0">
              <a:latin typeface="Avenir Next LT Pro" panose="020B0504020202020204" pitchFamily="34" charset="0"/>
            </a:endParaRPr>
          </a:p>
          <a:p>
            <a:r>
              <a:rPr lang="cy-GB" sz="5000" dirty="0" err="1">
                <a:latin typeface="Avenir Next LT Pro" panose="020B0504020202020204" pitchFamily="34" charset="0"/>
              </a:rPr>
              <a:t>Additional</a:t>
            </a:r>
            <a:r>
              <a:rPr lang="cy-GB" sz="5000" dirty="0">
                <a:latin typeface="Avenir Next LT Pro" panose="020B0504020202020204" pitchFamily="34" charset="0"/>
              </a:rPr>
              <a:t> 17 staff to be </a:t>
            </a:r>
            <a:r>
              <a:rPr lang="cy-GB" sz="5000" dirty="0" err="1">
                <a:latin typeface="Avenir Next LT Pro" panose="020B0504020202020204" pitchFamily="34" charset="0"/>
              </a:rPr>
              <a:t>appointed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in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colleges</a:t>
            </a:r>
            <a:r>
              <a:rPr lang="cy-GB" sz="5000" dirty="0">
                <a:latin typeface="Avenir Next LT Pro" panose="020B0504020202020204" pitchFamily="34" charset="0"/>
              </a:rPr>
              <a:t> </a:t>
            </a:r>
            <a:r>
              <a:rPr lang="cy-GB" sz="5000" dirty="0" err="1">
                <a:latin typeface="Avenir Next LT Pro" panose="020B0504020202020204" pitchFamily="34" charset="0"/>
              </a:rPr>
              <a:t>during</a:t>
            </a:r>
            <a:r>
              <a:rPr lang="cy-GB" sz="5000" dirty="0">
                <a:latin typeface="Avenir Next LT Pro" panose="020B0504020202020204" pitchFamily="34" charset="0"/>
              </a:rPr>
              <a:t> 23-24</a:t>
            </a:r>
          </a:p>
          <a:p>
            <a:endParaRPr lang="en-US" sz="5000" dirty="0">
              <a:latin typeface="Avenir Next LT Pro" panose="020B0504020202020204" pitchFamily="34" charset="0"/>
            </a:endParaRPr>
          </a:p>
        </p:txBody>
      </p:sp>
      <p:pic>
        <p:nvPicPr>
          <p:cNvPr id="34" name="Graffigyn 33">
            <a:extLst>
              <a:ext uri="{FF2B5EF4-FFF2-40B4-BE49-F238E27FC236}">
                <a16:creationId xmlns:a16="http://schemas.microsoft.com/office/drawing/2014/main" id="{24058DB6-1159-7D00-5FC2-246ACFE50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69300" y="5597105"/>
            <a:ext cx="724315" cy="823632"/>
          </a:xfrm>
          <a:prstGeom prst="rect">
            <a:avLst/>
          </a:prstGeom>
        </p:spPr>
      </p:pic>
      <p:pic>
        <p:nvPicPr>
          <p:cNvPr id="36" name="Graffigyn 35">
            <a:extLst>
              <a:ext uri="{FF2B5EF4-FFF2-40B4-BE49-F238E27FC236}">
                <a16:creationId xmlns:a16="http://schemas.microsoft.com/office/drawing/2014/main" id="{E16223B5-087F-0268-7747-BACA70FC6D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94873" y="7448920"/>
            <a:ext cx="724315" cy="823632"/>
          </a:xfrm>
          <a:prstGeom prst="rect">
            <a:avLst/>
          </a:prstGeom>
        </p:spPr>
      </p:pic>
      <p:pic>
        <p:nvPicPr>
          <p:cNvPr id="39" name="Graffigyn 38">
            <a:extLst>
              <a:ext uri="{FF2B5EF4-FFF2-40B4-BE49-F238E27FC236}">
                <a16:creationId xmlns:a16="http://schemas.microsoft.com/office/drawing/2014/main" id="{87EBE86D-9854-442B-28B1-D5E0BE8973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462580" y="8174440"/>
            <a:ext cx="724315" cy="823632"/>
          </a:xfrm>
          <a:prstGeom prst="rect">
            <a:avLst/>
          </a:prstGeom>
        </p:spPr>
      </p:pic>
      <p:pic>
        <p:nvPicPr>
          <p:cNvPr id="40" name="Graffigyn 39">
            <a:extLst>
              <a:ext uri="{FF2B5EF4-FFF2-40B4-BE49-F238E27FC236}">
                <a16:creationId xmlns:a16="http://schemas.microsoft.com/office/drawing/2014/main" id="{1E8CF364-80B8-62E8-E7E8-EA001A1B72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32697" y="7590496"/>
            <a:ext cx="724315" cy="823632"/>
          </a:xfrm>
          <a:prstGeom prst="rect">
            <a:avLst/>
          </a:prstGeom>
        </p:spPr>
      </p:pic>
      <p:grpSp>
        <p:nvGrpSpPr>
          <p:cNvPr id="44" name="Grwpio 43">
            <a:extLst>
              <a:ext uri="{FF2B5EF4-FFF2-40B4-BE49-F238E27FC236}">
                <a16:creationId xmlns:a16="http://schemas.microsoft.com/office/drawing/2014/main" id="{A9A7F9D1-973F-B983-6A09-CEFB3AF76AAD}"/>
              </a:ext>
            </a:extLst>
          </p:cNvPr>
          <p:cNvGrpSpPr/>
          <p:nvPr/>
        </p:nvGrpSpPr>
        <p:grpSpPr>
          <a:xfrm>
            <a:off x="11621576" y="2266119"/>
            <a:ext cx="4956115" cy="6552326"/>
            <a:chOff x="11621576" y="2266119"/>
            <a:chExt cx="4956115" cy="6552326"/>
          </a:xfrm>
        </p:grpSpPr>
        <p:pic>
          <p:nvPicPr>
            <p:cNvPr id="22" name="Graffigyn 21">
              <a:extLst>
                <a:ext uri="{FF2B5EF4-FFF2-40B4-BE49-F238E27FC236}">
                  <a16:creationId xmlns:a16="http://schemas.microsoft.com/office/drawing/2014/main" id="{14F5E1F8-4164-C727-5ABA-EC3F9B4F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621576" y="6607960"/>
              <a:ext cx="724315" cy="823632"/>
            </a:xfrm>
            <a:prstGeom prst="rect">
              <a:avLst/>
            </a:prstGeom>
          </p:spPr>
        </p:pic>
        <p:pic>
          <p:nvPicPr>
            <p:cNvPr id="25" name="Graffigyn 24">
              <a:extLst>
                <a:ext uri="{FF2B5EF4-FFF2-40B4-BE49-F238E27FC236}">
                  <a16:creationId xmlns:a16="http://schemas.microsoft.com/office/drawing/2014/main" id="{8EEB4576-93B9-20FC-12EE-895EB15F4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23158" y="6863535"/>
              <a:ext cx="724315" cy="823632"/>
            </a:xfrm>
            <a:prstGeom prst="rect">
              <a:avLst/>
            </a:prstGeom>
          </p:spPr>
        </p:pic>
        <p:pic>
          <p:nvPicPr>
            <p:cNvPr id="32" name="Graffigyn 31">
              <a:extLst>
                <a:ext uri="{FF2B5EF4-FFF2-40B4-BE49-F238E27FC236}">
                  <a16:creationId xmlns:a16="http://schemas.microsoft.com/office/drawing/2014/main" id="{DD3D99B9-C934-9253-F572-820BBEBB9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87765" y="4806511"/>
              <a:ext cx="724315" cy="823632"/>
            </a:xfrm>
            <a:prstGeom prst="rect">
              <a:avLst/>
            </a:prstGeom>
          </p:spPr>
        </p:pic>
        <p:pic>
          <p:nvPicPr>
            <p:cNvPr id="33" name="Graffigyn 32">
              <a:extLst>
                <a:ext uri="{FF2B5EF4-FFF2-40B4-BE49-F238E27FC236}">
                  <a16:creationId xmlns:a16="http://schemas.microsoft.com/office/drawing/2014/main" id="{CD486D00-EFA0-532B-E549-45099DEE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996969" y="4986138"/>
              <a:ext cx="724315" cy="823632"/>
            </a:xfrm>
            <a:prstGeom prst="rect">
              <a:avLst/>
            </a:prstGeom>
          </p:spPr>
        </p:pic>
        <p:pic>
          <p:nvPicPr>
            <p:cNvPr id="35" name="Graffigyn 34">
              <a:extLst>
                <a:ext uri="{FF2B5EF4-FFF2-40B4-BE49-F238E27FC236}">
                  <a16:creationId xmlns:a16="http://schemas.microsoft.com/office/drawing/2014/main" id="{FA87061A-B273-E769-688C-B93774040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078504" y="5776732"/>
              <a:ext cx="724315" cy="823632"/>
            </a:xfrm>
            <a:prstGeom prst="rect">
              <a:avLst/>
            </a:prstGeom>
          </p:spPr>
        </p:pic>
        <p:pic>
          <p:nvPicPr>
            <p:cNvPr id="37" name="Graffigyn 36">
              <a:extLst>
                <a:ext uri="{FF2B5EF4-FFF2-40B4-BE49-F238E27FC236}">
                  <a16:creationId xmlns:a16="http://schemas.microsoft.com/office/drawing/2014/main" id="{7DA95CBD-AB05-BF78-3E05-693C2FAB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304077" y="7628547"/>
              <a:ext cx="724315" cy="823632"/>
            </a:xfrm>
            <a:prstGeom prst="rect">
              <a:avLst/>
            </a:prstGeom>
          </p:spPr>
        </p:pic>
        <p:pic>
          <p:nvPicPr>
            <p:cNvPr id="38" name="Graffigyn 37">
              <a:extLst>
                <a:ext uri="{FF2B5EF4-FFF2-40B4-BE49-F238E27FC236}">
                  <a16:creationId xmlns:a16="http://schemas.microsoft.com/office/drawing/2014/main" id="{93D1F9C7-03FE-FD70-63A4-9E2B42E25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853376" y="7994813"/>
              <a:ext cx="724315" cy="823632"/>
            </a:xfrm>
            <a:prstGeom prst="rect">
              <a:avLst/>
            </a:prstGeom>
          </p:spPr>
        </p:pic>
        <p:pic>
          <p:nvPicPr>
            <p:cNvPr id="41" name="Graffigyn 40">
              <a:extLst>
                <a:ext uri="{FF2B5EF4-FFF2-40B4-BE49-F238E27FC236}">
                  <a16:creationId xmlns:a16="http://schemas.microsoft.com/office/drawing/2014/main" id="{79F411A7-7D7A-21A6-364A-A19DBEC31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341901" y="7770123"/>
              <a:ext cx="724315" cy="823632"/>
            </a:xfrm>
            <a:prstGeom prst="rect">
              <a:avLst/>
            </a:prstGeom>
          </p:spPr>
        </p:pic>
        <p:pic>
          <p:nvPicPr>
            <p:cNvPr id="42" name="Graffigyn 41">
              <a:extLst>
                <a:ext uri="{FF2B5EF4-FFF2-40B4-BE49-F238E27FC236}">
                  <a16:creationId xmlns:a16="http://schemas.microsoft.com/office/drawing/2014/main" id="{3A22571B-DF6F-1DCA-32BE-947012A5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780436" y="2266119"/>
              <a:ext cx="724315" cy="823632"/>
            </a:xfrm>
            <a:prstGeom prst="rect">
              <a:avLst/>
            </a:prstGeom>
          </p:spPr>
        </p:pic>
        <p:pic>
          <p:nvPicPr>
            <p:cNvPr id="43" name="Graffigyn 42">
              <a:extLst>
                <a:ext uri="{FF2B5EF4-FFF2-40B4-BE49-F238E27FC236}">
                  <a16:creationId xmlns:a16="http://schemas.microsoft.com/office/drawing/2014/main" id="{BD78C62C-8216-17A2-B9A3-69212AF36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389640" y="2445746"/>
              <a:ext cx="724315" cy="82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5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tryal: Corneli Crwn 12">
            <a:extLst>
              <a:ext uri="{FF2B5EF4-FFF2-40B4-BE49-F238E27FC236}">
                <a16:creationId xmlns:a16="http://schemas.microsoft.com/office/drawing/2014/main" id="{4B25C359-5702-03C3-2642-1BC40C59AF31}"/>
              </a:ext>
            </a:extLst>
          </p:cNvPr>
          <p:cNvSpPr/>
          <p:nvPr/>
        </p:nvSpPr>
        <p:spPr>
          <a:xfrm>
            <a:off x="8839200" y="2781300"/>
            <a:ext cx="7848600" cy="6934200"/>
          </a:xfrm>
          <a:prstGeom prst="roundRect">
            <a:avLst/>
          </a:prstGeom>
          <a:solidFill>
            <a:srgbClr val="1DA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600"/>
          </a:p>
        </p:txBody>
      </p:sp>
      <p:sp>
        <p:nvSpPr>
          <p:cNvPr id="2" name="Freeform 2"/>
          <p:cNvSpPr/>
          <p:nvPr/>
        </p:nvSpPr>
        <p:spPr>
          <a:xfrm rot="5400000" flipH="1" flipV="1">
            <a:off x="15874332" y="-523711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733196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17259300" y="7651773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4"/>
                </a:lnTo>
                <a:lnTo>
                  <a:pt x="0" y="3213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12" name="Petryal: Corneli Crwn 11">
            <a:extLst>
              <a:ext uri="{FF2B5EF4-FFF2-40B4-BE49-F238E27FC236}">
                <a16:creationId xmlns:a16="http://schemas.microsoft.com/office/drawing/2014/main" id="{FA495184-E835-1EE1-7875-FD510DBE4B9F}"/>
              </a:ext>
            </a:extLst>
          </p:cNvPr>
          <p:cNvSpPr/>
          <p:nvPr/>
        </p:nvSpPr>
        <p:spPr>
          <a:xfrm>
            <a:off x="685800" y="2857500"/>
            <a:ext cx="7848600" cy="6934200"/>
          </a:xfrm>
          <a:prstGeom prst="roundRect">
            <a:avLst/>
          </a:prstGeom>
          <a:solidFill>
            <a:srgbClr val="1DA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latin typeface="Avenir Next LT Pro" panose="020B05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B4E6259-6BE2-AC4A-3326-B2D97FFE12AF}"/>
              </a:ext>
            </a:extLst>
          </p:cNvPr>
          <p:cNvSpPr txBox="1"/>
          <p:nvPr/>
        </p:nvSpPr>
        <p:spPr>
          <a:xfrm>
            <a:off x="762000" y="5872758"/>
            <a:ext cx="77724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latin typeface="Avenir Next LT Pro" panose="020B0504020202020204" pitchFamily="34" charset="0"/>
              </a:rPr>
              <a:t>12 o </a:t>
            </a:r>
            <a:r>
              <a:rPr lang="en-US" sz="4400" dirty="0" err="1">
                <a:latin typeface="Avenir Next LT Pro" panose="020B0504020202020204" pitchFamily="34" charset="0"/>
              </a:rPr>
              <a:t>aseswyr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mewn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darparwyr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dysgu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seiliedig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ar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waith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</a:p>
          <a:p>
            <a:pPr algn="ctr"/>
            <a:endParaRPr lang="en-US" sz="4000" dirty="0">
              <a:latin typeface="Avenir Next LT Pro" panose="020B0504020202020204" pitchFamily="34" charset="0"/>
            </a:endParaRPr>
          </a:p>
          <a:p>
            <a:pPr algn="ctr"/>
            <a:r>
              <a:rPr lang="cy-GB" sz="4400" dirty="0">
                <a:latin typeface="Avenir Next LT Pro" panose="020B0504020202020204" pitchFamily="34" charset="0"/>
              </a:rPr>
              <a:t>12 </a:t>
            </a:r>
            <a:r>
              <a:rPr lang="cy-GB" sz="4400" dirty="0" err="1">
                <a:latin typeface="Avenir Next LT Pro" panose="020B0504020202020204" pitchFamily="34" charset="0"/>
              </a:rPr>
              <a:t>assessors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appointed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in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work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based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learning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providers</a:t>
            </a:r>
            <a:endParaRPr lang="cy-GB" sz="4400" dirty="0">
              <a:latin typeface="Avenir Next LT Pro" panose="020B0504020202020204" pitchFamily="34" charset="0"/>
            </a:endParaRPr>
          </a:p>
        </p:txBody>
      </p:sp>
      <p:sp>
        <p:nvSpPr>
          <p:cNvPr id="11" name="Blwch Testun 10">
            <a:extLst>
              <a:ext uri="{FF2B5EF4-FFF2-40B4-BE49-F238E27FC236}">
                <a16:creationId xmlns:a16="http://schemas.microsoft.com/office/drawing/2014/main" id="{943D4AF7-B337-B732-9CEF-D9967088C967}"/>
              </a:ext>
            </a:extLst>
          </p:cNvPr>
          <p:cNvSpPr txBox="1"/>
          <p:nvPr/>
        </p:nvSpPr>
        <p:spPr>
          <a:xfrm>
            <a:off x="8860779" y="5789116"/>
            <a:ext cx="7696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Avenir Next LT Pro" panose="020B0504020202020204" pitchFamily="34" charset="0"/>
              </a:rPr>
              <a:t>Cyllid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i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gael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hyd</a:t>
            </a:r>
            <a:r>
              <a:rPr lang="en-US" sz="4400" dirty="0">
                <a:latin typeface="Avenir Next LT Pro" panose="020B0504020202020204" pitchFamily="34" charset="0"/>
              </a:rPr>
              <a:t> at 20 </a:t>
            </a:r>
            <a:r>
              <a:rPr lang="en-US" sz="4400" dirty="0" err="1">
                <a:latin typeface="Avenir Next LT Pro" panose="020B0504020202020204" pitchFamily="34" charset="0"/>
              </a:rPr>
              <a:t>arall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yn</a:t>
            </a:r>
            <a:r>
              <a:rPr lang="en-US" sz="4400" dirty="0">
                <a:latin typeface="Avenir Next LT Pro" panose="020B0504020202020204" pitchFamily="34" charset="0"/>
              </a:rPr>
              <a:t> 23-24</a:t>
            </a:r>
          </a:p>
          <a:p>
            <a:pPr algn="ctr"/>
            <a:endParaRPr lang="en-US" sz="4400" dirty="0">
              <a:latin typeface="Avenir Next LT Pro" panose="020B0504020202020204" pitchFamily="34" charset="0"/>
            </a:endParaRPr>
          </a:p>
          <a:p>
            <a:pPr algn="ctr"/>
            <a:r>
              <a:rPr lang="cy-GB" sz="4400" dirty="0" err="1">
                <a:latin typeface="Avenir Next LT Pro" panose="020B0504020202020204" pitchFamily="34" charset="0"/>
              </a:rPr>
              <a:t>Funding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available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for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an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additional</a:t>
            </a:r>
            <a:r>
              <a:rPr lang="cy-GB" sz="4400" dirty="0">
                <a:latin typeface="Avenir Next LT Pro" panose="020B0504020202020204" pitchFamily="34" charset="0"/>
              </a:rPr>
              <a:t> 20 </a:t>
            </a:r>
            <a:r>
              <a:rPr lang="cy-GB" sz="4400" dirty="0" err="1">
                <a:latin typeface="Avenir Next LT Pro" panose="020B0504020202020204" pitchFamily="34" charset="0"/>
              </a:rPr>
              <a:t>in</a:t>
            </a:r>
            <a:r>
              <a:rPr lang="cy-GB" sz="4400" dirty="0">
                <a:latin typeface="Avenir Next LT Pro" panose="020B0504020202020204" pitchFamily="34" charset="0"/>
              </a:rPr>
              <a:t> 23-24</a:t>
            </a:r>
          </a:p>
          <a:p>
            <a:pPr algn="ctr"/>
            <a:endParaRPr lang="en-US" sz="4400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A0B91-048A-5DA2-8324-F8C36E543BA1}"/>
              </a:ext>
            </a:extLst>
          </p:cNvPr>
          <p:cNvSpPr txBox="1"/>
          <p:nvPr/>
        </p:nvSpPr>
        <p:spPr>
          <a:xfrm>
            <a:off x="533400" y="342900"/>
            <a:ext cx="182880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Staff a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Darpariaeth</a:t>
            </a:r>
            <a:endParaRPr lang="en-US" sz="8000" dirty="0">
              <a:solidFill>
                <a:srgbClr val="1C1C1B"/>
              </a:solidFill>
              <a:latin typeface="Poppins Ultra-Bold"/>
            </a:endParaRPr>
          </a:p>
          <a:p>
            <a:r>
              <a:rPr lang="en-US" sz="8000" dirty="0">
                <a:solidFill>
                  <a:srgbClr val="1C1C1B"/>
                </a:solidFill>
                <a:latin typeface="Poppins Ultra-Bold"/>
              </a:rPr>
              <a:t>Staff and Provision</a:t>
            </a:r>
          </a:p>
        </p:txBody>
      </p:sp>
      <p:grpSp>
        <p:nvGrpSpPr>
          <p:cNvPr id="16" name="Grwpio 15">
            <a:extLst>
              <a:ext uri="{FF2B5EF4-FFF2-40B4-BE49-F238E27FC236}">
                <a16:creationId xmlns:a16="http://schemas.microsoft.com/office/drawing/2014/main" id="{052FDEFD-D2A2-2830-3FBE-0CBE2B82939E}"/>
              </a:ext>
            </a:extLst>
          </p:cNvPr>
          <p:cNvGrpSpPr/>
          <p:nvPr/>
        </p:nvGrpSpPr>
        <p:grpSpPr>
          <a:xfrm>
            <a:off x="2625720" y="3086100"/>
            <a:ext cx="4193120" cy="3047311"/>
            <a:chOff x="2747150" y="3290660"/>
            <a:chExt cx="4193120" cy="3047311"/>
          </a:xfrm>
        </p:grpSpPr>
        <p:pic>
          <p:nvPicPr>
            <p:cNvPr id="6" name="Graffigyn 5">
              <a:extLst>
                <a:ext uri="{FF2B5EF4-FFF2-40B4-BE49-F238E27FC236}">
                  <a16:creationId xmlns:a16="http://schemas.microsoft.com/office/drawing/2014/main" id="{76A1429A-F3B0-0236-8433-6D5A996AF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2782215" y="3290660"/>
              <a:ext cx="3477745" cy="1626149"/>
            </a:xfrm>
            <a:prstGeom prst="rect">
              <a:avLst/>
            </a:prstGeom>
          </p:spPr>
        </p:pic>
        <p:pic>
          <p:nvPicPr>
            <p:cNvPr id="9" name="Graffigyn 8">
              <a:extLst>
                <a:ext uri="{FF2B5EF4-FFF2-40B4-BE49-F238E27FC236}">
                  <a16:creationId xmlns:a16="http://schemas.microsoft.com/office/drawing/2014/main" id="{FB7BE603-3252-7071-0EB8-6012C42DA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2747150" y="4698451"/>
              <a:ext cx="3477745" cy="1626149"/>
            </a:xfrm>
            <a:prstGeom prst="rect">
              <a:avLst/>
            </a:prstGeom>
          </p:spPr>
        </p:pic>
        <p:pic>
          <p:nvPicPr>
            <p:cNvPr id="10" name="Graffigyn 9">
              <a:extLst>
                <a:ext uri="{FF2B5EF4-FFF2-40B4-BE49-F238E27FC236}">
                  <a16:creationId xmlns:a16="http://schemas.microsoft.com/office/drawing/2014/main" id="{DB6C6AEB-D7DD-8498-E8EA-B1F9052FF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80106" t="23352" b="39241"/>
            <a:stretch/>
          </p:blipFill>
          <p:spPr>
            <a:xfrm>
              <a:off x="6248400" y="3290660"/>
              <a:ext cx="691870" cy="1626149"/>
            </a:xfrm>
            <a:prstGeom prst="rect">
              <a:avLst/>
            </a:prstGeom>
          </p:spPr>
        </p:pic>
        <p:pic>
          <p:nvPicPr>
            <p:cNvPr id="15" name="Graffigyn 14">
              <a:extLst>
                <a:ext uri="{FF2B5EF4-FFF2-40B4-BE49-F238E27FC236}">
                  <a16:creationId xmlns:a16="http://schemas.microsoft.com/office/drawing/2014/main" id="{644BA360-918B-2E9C-77AD-1C77CEE68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80106" t="23352" b="39241"/>
            <a:stretch/>
          </p:blipFill>
          <p:spPr>
            <a:xfrm>
              <a:off x="6242330" y="4711822"/>
              <a:ext cx="691870" cy="1626149"/>
            </a:xfrm>
            <a:prstGeom prst="rect">
              <a:avLst/>
            </a:prstGeom>
          </p:spPr>
        </p:pic>
      </p:grpSp>
      <p:grpSp>
        <p:nvGrpSpPr>
          <p:cNvPr id="23" name="Grwpio 22">
            <a:extLst>
              <a:ext uri="{FF2B5EF4-FFF2-40B4-BE49-F238E27FC236}">
                <a16:creationId xmlns:a16="http://schemas.microsoft.com/office/drawing/2014/main" id="{18B58B26-1798-438A-6F55-FED07D623198}"/>
              </a:ext>
            </a:extLst>
          </p:cNvPr>
          <p:cNvGrpSpPr/>
          <p:nvPr/>
        </p:nvGrpSpPr>
        <p:grpSpPr>
          <a:xfrm>
            <a:off x="7315200" y="2947231"/>
            <a:ext cx="9110812" cy="2305107"/>
            <a:chOff x="7315200" y="2947231"/>
            <a:chExt cx="9110812" cy="2305107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7066FDA1-D4AC-2F7F-02AB-379889A89BA2}"/>
                </a:ext>
              </a:extLst>
            </p:cNvPr>
            <p:cNvSpPr txBox="1"/>
            <p:nvPr/>
          </p:nvSpPr>
          <p:spPr>
            <a:xfrm>
              <a:off x="7315200" y="3762186"/>
              <a:ext cx="4800600" cy="149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</a:pPr>
              <a:r>
                <a:rPr lang="en-US" sz="11500" dirty="0">
                  <a:solidFill>
                    <a:srgbClr val="1C1C1B"/>
                  </a:solidFill>
                  <a:latin typeface="Poppins Ultra-Bold"/>
                </a:rPr>
                <a:t>+</a:t>
              </a:r>
            </a:p>
          </p:txBody>
        </p:sp>
        <p:pic>
          <p:nvPicPr>
            <p:cNvPr id="17" name="Graffigyn 16">
              <a:extLst>
                <a:ext uri="{FF2B5EF4-FFF2-40B4-BE49-F238E27FC236}">
                  <a16:creationId xmlns:a16="http://schemas.microsoft.com/office/drawing/2014/main" id="{F6C74A37-C72C-A8A2-F870-315E46325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10363200" y="2949111"/>
              <a:ext cx="3010756" cy="1407791"/>
            </a:xfrm>
            <a:prstGeom prst="rect">
              <a:avLst/>
            </a:prstGeom>
          </p:spPr>
        </p:pic>
        <p:pic>
          <p:nvPicPr>
            <p:cNvPr id="20" name="Graffigyn 19">
              <a:extLst>
                <a:ext uri="{FF2B5EF4-FFF2-40B4-BE49-F238E27FC236}">
                  <a16:creationId xmlns:a16="http://schemas.microsoft.com/office/drawing/2014/main" id="{BCC782B9-D4CF-8C92-8DCF-C72DA9EE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13372244" y="2947231"/>
              <a:ext cx="3010756" cy="1407791"/>
            </a:xfrm>
            <a:prstGeom prst="rect">
              <a:avLst/>
            </a:prstGeom>
          </p:spPr>
        </p:pic>
        <p:pic>
          <p:nvPicPr>
            <p:cNvPr id="21" name="Graffigyn 20">
              <a:extLst>
                <a:ext uri="{FF2B5EF4-FFF2-40B4-BE49-F238E27FC236}">
                  <a16:creationId xmlns:a16="http://schemas.microsoft.com/office/drawing/2014/main" id="{07AFB05D-98B3-780E-25F0-2B1E5299D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10406212" y="3751274"/>
              <a:ext cx="3010756" cy="1407791"/>
            </a:xfrm>
            <a:prstGeom prst="rect">
              <a:avLst/>
            </a:prstGeom>
          </p:spPr>
        </p:pic>
        <p:pic>
          <p:nvPicPr>
            <p:cNvPr id="22" name="Graffigyn 21">
              <a:extLst>
                <a:ext uri="{FF2B5EF4-FFF2-40B4-BE49-F238E27FC236}">
                  <a16:creationId xmlns:a16="http://schemas.microsoft.com/office/drawing/2014/main" id="{A34AD8E9-2464-4E86-1A7E-88C9C2658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23352" b="39241"/>
            <a:stretch/>
          </p:blipFill>
          <p:spPr>
            <a:xfrm>
              <a:off x="13415256" y="3749394"/>
              <a:ext cx="3010756" cy="1407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3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5874332" y="-523711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733196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17259300" y="7651773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4"/>
                </a:lnTo>
                <a:lnTo>
                  <a:pt x="0" y="3213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E3C1CDD-C9B2-C38C-591B-686F65B6894A}"/>
              </a:ext>
            </a:extLst>
          </p:cNvPr>
          <p:cNvSpPr txBox="1"/>
          <p:nvPr/>
        </p:nvSpPr>
        <p:spPr>
          <a:xfrm>
            <a:off x="0" y="364957"/>
            <a:ext cx="18288000" cy="136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Adnoddau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  Resources</a:t>
            </a:r>
          </a:p>
        </p:txBody>
      </p:sp>
      <p:pic>
        <p:nvPicPr>
          <p:cNvPr id="6" name="Content Placeholder 9" descr="A few people working on a plane">
            <a:extLst>
              <a:ext uri="{FF2B5EF4-FFF2-40B4-BE49-F238E27FC236}">
                <a16:creationId xmlns:a16="http://schemas.microsoft.com/office/drawing/2014/main" id="{D0954A52-E7B6-9042-A371-7B1AC06D7C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02" r="5" b="3302"/>
          <a:stretch/>
        </p:blipFill>
        <p:spPr>
          <a:xfrm>
            <a:off x="10591800" y="3009900"/>
            <a:ext cx="7234581" cy="5136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165E7A-96C2-271B-C98D-60DCE6AA506E}"/>
              </a:ext>
            </a:extLst>
          </p:cNvPr>
          <p:cNvSpPr txBox="1">
            <a:spLocks/>
          </p:cNvSpPr>
          <p:nvPr/>
        </p:nvSpPr>
        <p:spPr>
          <a:xfrm>
            <a:off x="1066800" y="2245212"/>
            <a:ext cx="9372600" cy="3584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5000" dirty="0">
                <a:latin typeface="Avenir Next LT Pro" panose="020B0504020202020204" pitchFamily="34" charset="0"/>
              </a:rPr>
              <a:t>246 o </a:t>
            </a:r>
            <a:r>
              <a:rPr lang="en-US" sz="5000" dirty="0" err="1">
                <a:latin typeface="Avenir Next LT Pro" panose="020B0504020202020204" pitchFamily="34" charset="0"/>
              </a:rPr>
              <a:t>adnoddau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wedi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comisiynu</a:t>
            </a:r>
            <a:r>
              <a:rPr lang="en-US" sz="5000" dirty="0">
                <a:latin typeface="Avenir Next LT Pro" panose="020B0504020202020204" pitchFamily="34" charset="0"/>
              </a:rPr>
              <a:t>, </a:t>
            </a:r>
            <a:r>
              <a:rPr lang="en-US" sz="5000" dirty="0" err="1">
                <a:latin typeface="Avenir Next LT Pro" panose="020B0504020202020204" pitchFamily="34" charset="0"/>
              </a:rPr>
              <a:t>cyfieithu</a:t>
            </a:r>
            <a:r>
              <a:rPr lang="en-US" sz="5000" dirty="0">
                <a:latin typeface="Avenir Next LT Pro" panose="020B0504020202020204" pitchFamily="34" charset="0"/>
              </a:rPr>
              <a:t>, </a:t>
            </a:r>
            <a:r>
              <a:rPr lang="en-US" sz="5000" dirty="0" err="1">
                <a:latin typeface="Avenir Next LT Pro" panose="020B0504020202020204" pitchFamily="34" charset="0"/>
              </a:rPr>
              <a:t>diweddaru</a:t>
            </a:r>
            <a:r>
              <a:rPr lang="en-US" sz="5000" dirty="0">
                <a:latin typeface="Avenir Next LT Pro" panose="020B0504020202020204" pitchFamily="34" charset="0"/>
              </a:rPr>
              <a:t> a </a:t>
            </a:r>
            <a:r>
              <a:rPr lang="en-US" sz="5000" dirty="0" err="1">
                <a:latin typeface="Avenir Next LT Pro" panose="020B0504020202020204" pitchFamily="34" charset="0"/>
              </a:rPr>
              <a:t>chasglu</a:t>
            </a:r>
            <a:r>
              <a:rPr lang="en-US" sz="5000" dirty="0">
                <a:latin typeface="Avenir Next LT Pro" panose="020B0504020202020204" pitchFamily="34" charset="0"/>
              </a:rPr>
              <a:t> </a:t>
            </a:r>
            <a:r>
              <a:rPr lang="en-US" sz="5000" dirty="0" err="1">
                <a:latin typeface="Avenir Next LT Pro" panose="020B0504020202020204" pitchFamily="34" charset="0"/>
              </a:rPr>
              <a:t>i’r</a:t>
            </a:r>
            <a:r>
              <a:rPr lang="en-US" sz="5000" dirty="0">
                <a:latin typeface="Avenir Next LT Pro" panose="020B0504020202020204" pitchFamily="34" charset="0"/>
              </a:rPr>
              <a:t> sector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5000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000" dirty="0">
                <a:latin typeface="Avenir Next LT Pro" panose="020B0504020202020204" pitchFamily="34" charset="0"/>
              </a:rPr>
              <a:t>246 resources commissioned, translated, updated and collated for the sector</a:t>
            </a:r>
          </a:p>
        </p:txBody>
      </p:sp>
    </p:spTree>
    <p:extLst>
      <p:ext uri="{BB962C8B-B14F-4D97-AF65-F5344CB8AC3E}">
        <p14:creationId xmlns:p14="http://schemas.microsoft.com/office/powerpoint/2010/main" val="320442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5874332" y="-523711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733196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17259300" y="7651773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4"/>
                </a:lnTo>
                <a:lnTo>
                  <a:pt x="0" y="3213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E3C1CDD-C9B2-C38C-591B-686F65B6894A}"/>
              </a:ext>
            </a:extLst>
          </p:cNvPr>
          <p:cNvSpPr txBox="1"/>
          <p:nvPr/>
        </p:nvSpPr>
        <p:spPr>
          <a:xfrm>
            <a:off x="0" y="364957"/>
            <a:ext cx="18288000" cy="282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latin typeface="Poppins Ultra-Bold" panose="020B0604020202020204" charset="0"/>
                <a:cs typeface="Poppins Ultra-Bold" panose="020B0604020202020204" charset="0"/>
              </a:rPr>
              <a:t>Cymwysterau</a:t>
            </a:r>
            <a:r>
              <a:rPr lang="en-US" sz="8000" dirty="0">
                <a:latin typeface="Poppins Ultra-Bold" panose="020B0604020202020204" charset="0"/>
                <a:cs typeface="Poppins Ultra-Bold" panose="020B0604020202020204" charset="0"/>
              </a:rPr>
              <a:t> a </a:t>
            </a:r>
            <a:r>
              <a:rPr lang="en-US" sz="8000" dirty="0" err="1">
                <a:latin typeface="Poppins Ultra-Bold" panose="020B0604020202020204" charset="0"/>
                <a:cs typeface="Poppins Ultra-Bold" panose="020B0604020202020204" charset="0"/>
              </a:rPr>
              <a:t>chyflogwyr</a:t>
            </a:r>
            <a:br>
              <a:rPr lang="en-US" sz="8000" dirty="0">
                <a:latin typeface="Poppins Ultra-Bold" panose="020B0604020202020204" charset="0"/>
                <a:cs typeface="Poppins Ultra-Bold" panose="020B0604020202020204" charset="0"/>
              </a:rPr>
            </a:br>
            <a:r>
              <a:rPr lang="en-US" sz="8000" dirty="0">
                <a:latin typeface="Poppins Ultra-Bold" panose="020B0604020202020204" charset="0"/>
                <a:cs typeface="Poppins Ultra-Bold" panose="020B0604020202020204" charset="0"/>
              </a:rPr>
              <a:t>Qualifications and employers</a:t>
            </a:r>
            <a:endParaRPr lang="en-US" sz="6600" dirty="0">
              <a:solidFill>
                <a:srgbClr val="1C1C1B"/>
              </a:solidFill>
              <a:latin typeface="Poppins Ultra-Bold" panose="020B0604020202020204" charset="0"/>
              <a:cs typeface="Poppins Ultra-Bold" panose="020B060402020202020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B977FB-FB8B-A52C-5B69-6A07D49D9B76}"/>
              </a:ext>
            </a:extLst>
          </p:cNvPr>
          <p:cNvSpPr txBox="1">
            <a:spLocks/>
          </p:cNvSpPr>
          <p:nvPr/>
        </p:nvSpPr>
        <p:spPr>
          <a:xfrm>
            <a:off x="6781800" y="3177254"/>
            <a:ext cx="12877800" cy="36096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Avenir Next LT Pro" panose="020B0504020202020204" pitchFamily="34" charset="0"/>
              </a:rPr>
              <a:t>Partneriaeth</a:t>
            </a:r>
            <a:r>
              <a:rPr lang="en-US" sz="4800" dirty="0">
                <a:latin typeface="Avenir Next LT Pro" panose="020B0504020202020204" pitchFamily="34" charset="0"/>
              </a:rPr>
              <a:t> </a:t>
            </a:r>
            <a:r>
              <a:rPr lang="en-US" sz="4800" dirty="0" err="1">
                <a:latin typeface="Avenir Next LT Pro" panose="020B0504020202020204" pitchFamily="34" charset="0"/>
              </a:rPr>
              <a:t>strategol</a:t>
            </a:r>
            <a:r>
              <a:rPr lang="en-US" sz="4800" dirty="0">
                <a:latin typeface="Avenir Next LT Pro" panose="020B0504020202020204" pitchFamily="34" charset="0"/>
              </a:rPr>
              <a:t> </a:t>
            </a:r>
            <a:r>
              <a:rPr lang="en-US" sz="4800" dirty="0" err="1">
                <a:latin typeface="Avenir Next LT Pro" panose="020B0504020202020204" pitchFamily="34" charset="0"/>
              </a:rPr>
              <a:t>gyda</a:t>
            </a:r>
            <a:r>
              <a:rPr lang="en-US" sz="4800" dirty="0">
                <a:latin typeface="Avenir Next LT Pro" panose="020B05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4800" dirty="0">
                <a:latin typeface="Avenir Next LT Pro" panose="020B0504020202020204" pitchFamily="34" charset="0"/>
              </a:rPr>
              <a:t>  </a:t>
            </a:r>
            <a:r>
              <a:rPr lang="en-US" sz="4800" dirty="0" err="1">
                <a:latin typeface="Avenir Next LT Pro" panose="020B0504020202020204" pitchFamily="34" charset="0"/>
              </a:rPr>
              <a:t>Chymwysterau</a:t>
            </a:r>
            <a:r>
              <a:rPr lang="en-US" sz="4800" dirty="0">
                <a:latin typeface="Avenir Next LT Pro" panose="020B0504020202020204" pitchFamily="34" charset="0"/>
              </a:rPr>
              <a:t> Cymru</a:t>
            </a:r>
          </a:p>
          <a:p>
            <a:r>
              <a:rPr lang="en-US" sz="4800" dirty="0">
                <a:latin typeface="Avenir Next LT Pro" panose="020B0504020202020204" pitchFamily="34" charset="0"/>
              </a:rPr>
              <a:t>Gwaith </a:t>
            </a:r>
            <a:r>
              <a:rPr lang="en-US" sz="4800" dirty="0" err="1">
                <a:latin typeface="Avenir Next LT Pro" panose="020B0504020202020204" pitchFamily="34" charset="0"/>
              </a:rPr>
              <a:t>ymgysylltu</a:t>
            </a:r>
            <a:r>
              <a:rPr lang="en-US" sz="4800" dirty="0">
                <a:latin typeface="Avenir Next LT Pro" panose="020B0504020202020204" pitchFamily="34" charset="0"/>
              </a:rPr>
              <a:t> </a:t>
            </a:r>
            <a:r>
              <a:rPr lang="en-US" sz="4800" dirty="0" err="1">
                <a:latin typeface="Avenir Next LT Pro" panose="020B0504020202020204" pitchFamily="34" charset="0"/>
              </a:rPr>
              <a:t>gyda</a:t>
            </a:r>
            <a:r>
              <a:rPr lang="en-US" sz="4800" dirty="0">
                <a:latin typeface="Avenir Next LT Pro" panose="020B0504020202020204" pitchFamily="34" charset="0"/>
              </a:rPr>
              <a:t> </a:t>
            </a:r>
            <a:r>
              <a:rPr lang="en-US" sz="4800" dirty="0" err="1">
                <a:latin typeface="Avenir Next LT Pro" panose="020B0504020202020204" pitchFamily="34" charset="0"/>
              </a:rPr>
              <a:t>chyflogwyr</a:t>
            </a:r>
            <a:endParaRPr lang="en-US" sz="4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venir Next LT Pro" panose="020B0504020202020204" pitchFamily="34" charset="0"/>
            </a:endParaRPr>
          </a:p>
          <a:p>
            <a:r>
              <a:rPr lang="en-US" sz="4800" dirty="0">
                <a:latin typeface="Avenir Next LT Pro" panose="020B0504020202020204" pitchFamily="34" charset="0"/>
              </a:rPr>
              <a:t>Strategic partnership with </a:t>
            </a:r>
          </a:p>
          <a:p>
            <a:pPr marL="0" indent="0">
              <a:buNone/>
            </a:pPr>
            <a:r>
              <a:rPr lang="en-US" sz="4800" dirty="0">
                <a:latin typeface="Avenir Next LT Pro" panose="020B0504020202020204" pitchFamily="34" charset="0"/>
              </a:rPr>
              <a:t>  Qualifications Wales</a:t>
            </a:r>
          </a:p>
          <a:p>
            <a:r>
              <a:rPr lang="en-US" sz="4800" dirty="0">
                <a:latin typeface="Avenir Next LT Pro" panose="020B0504020202020204" pitchFamily="34" charset="0"/>
              </a:rPr>
              <a:t>Engaging with employers</a:t>
            </a:r>
          </a:p>
          <a:p>
            <a:endParaRPr lang="en-US" sz="4800" dirty="0">
              <a:latin typeface="Avenir Next LT Pro" panose="020B0504020202020204" pitchFamily="34" charset="0"/>
            </a:endParaRPr>
          </a:p>
        </p:txBody>
      </p:sp>
      <p:pic>
        <p:nvPicPr>
          <p:cNvPr id="7" name="Content Placeholder 5" descr="Men working in a factory&#10;&#10;Description automatically generated">
            <a:extLst>
              <a:ext uri="{FF2B5EF4-FFF2-40B4-BE49-F238E27FC236}">
                <a16:creationId xmlns:a16="http://schemas.microsoft.com/office/drawing/2014/main" id="{9572E865-F36E-8F01-994E-6AA989201A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630" r="5" b="3359"/>
          <a:stretch/>
        </p:blipFill>
        <p:spPr>
          <a:xfrm>
            <a:off x="609600" y="3695699"/>
            <a:ext cx="6096000" cy="4706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256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1994087" y="4987860"/>
            <a:ext cx="5287291" cy="2648408"/>
            <a:chOff x="0" y="0"/>
            <a:chExt cx="7049722" cy="3531211"/>
          </a:xfrm>
        </p:grpSpPr>
        <p:sp>
          <p:nvSpPr>
            <p:cNvPr id="4" name="Freeform 4"/>
            <p:cNvSpPr/>
            <p:nvPr/>
          </p:nvSpPr>
          <p:spPr>
            <a:xfrm flipH="1">
              <a:off x="3518511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  <p:sp>
          <p:nvSpPr>
            <p:cNvPr id="5" name="Freeform 5"/>
            <p:cNvSpPr/>
            <p:nvPr/>
          </p:nvSpPr>
          <p:spPr>
            <a:xfrm rot="-5400000" flipH="1">
              <a:off x="0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8" name="Blwch Testun 7">
            <a:extLst>
              <a:ext uri="{FF2B5EF4-FFF2-40B4-BE49-F238E27FC236}">
                <a16:creationId xmlns:a16="http://schemas.microsoft.com/office/drawing/2014/main" id="{BE595B50-9137-0F28-F6D8-DE02A280794B}"/>
              </a:ext>
            </a:extLst>
          </p:cNvPr>
          <p:cNvSpPr txBox="1"/>
          <p:nvPr/>
        </p:nvSpPr>
        <p:spPr>
          <a:xfrm>
            <a:off x="0" y="-18544"/>
            <a:ext cx="1828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8000" dirty="0"/>
              <a:t>www.menti.com          </a:t>
            </a:r>
            <a:r>
              <a:rPr lang="cy-GB" sz="8000" b="1" i="0" dirty="0">
                <a:effectLst/>
                <a:latin typeface="MentiText"/>
              </a:rPr>
              <a:t>7812 3547</a:t>
            </a:r>
            <a:endParaRPr lang="cy-GB" sz="80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0" name="Add-in 9">
                <a:extLst>
                  <a:ext uri="{FF2B5EF4-FFF2-40B4-BE49-F238E27FC236}">
                    <a16:creationId xmlns:a16="http://schemas.microsoft.com/office/drawing/2014/main" id="{625A8225-654A-773B-FDE8-8E28BA6044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643942"/>
                  </p:ext>
                </p:extLst>
              </p:nvPr>
            </p:nvGraphicFramePr>
            <p:xfrm>
              <a:off x="2286000" y="1638300"/>
              <a:ext cx="14859000" cy="78485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0" name="Add-in 9">
                <a:extLst>
                  <a:ext uri="{FF2B5EF4-FFF2-40B4-BE49-F238E27FC236}">
                    <a16:creationId xmlns:a16="http://schemas.microsoft.com/office/drawing/2014/main" id="{625A8225-654A-773B-FDE8-8E28BA6044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6000" y="1638300"/>
                <a:ext cx="14859000" cy="78485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29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1994087" y="4987860"/>
            <a:ext cx="5287291" cy="2648408"/>
            <a:chOff x="0" y="0"/>
            <a:chExt cx="7049722" cy="3531211"/>
          </a:xfrm>
        </p:grpSpPr>
        <p:sp>
          <p:nvSpPr>
            <p:cNvPr id="4" name="Freeform 4"/>
            <p:cNvSpPr/>
            <p:nvPr/>
          </p:nvSpPr>
          <p:spPr>
            <a:xfrm flipH="1">
              <a:off x="3518511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  <p:sp>
          <p:nvSpPr>
            <p:cNvPr id="5" name="Freeform 5"/>
            <p:cNvSpPr/>
            <p:nvPr/>
          </p:nvSpPr>
          <p:spPr>
            <a:xfrm rot="-5400000" flipH="1">
              <a:off x="0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8" name="Blwch Testun 7">
            <a:extLst>
              <a:ext uri="{FF2B5EF4-FFF2-40B4-BE49-F238E27FC236}">
                <a16:creationId xmlns:a16="http://schemas.microsoft.com/office/drawing/2014/main" id="{BE595B50-9137-0F28-F6D8-DE02A280794B}"/>
              </a:ext>
            </a:extLst>
          </p:cNvPr>
          <p:cNvSpPr txBox="1"/>
          <p:nvPr/>
        </p:nvSpPr>
        <p:spPr>
          <a:xfrm>
            <a:off x="0" y="-18544"/>
            <a:ext cx="1828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8000" dirty="0"/>
              <a:t>www.menti.com          </a:t>
            </a:r>
            <a:r>
              <a:rPr lang="cy-GB" sz="8000" b="1" i="0" dirty="0">
                <a:effectLst/>
                <a:latin typeface="MentiText"/>
              </a:rPr>
              <a:t>7812 3547</a:t>
            </a:r>
            <a:endParaRPr lang="cy-GB" sz="80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>
                <a:extLst>
                  <a:ext uri="{FF2B5EF4-FFF2-40B4-BE49-F238E27FC236}">
                    <a16:creationId xmlns:a16="http://schemas.microsoft.com/office/drawing/2014/main" id="{EE8EF4C3-7302-2BE1-F0FC-482F7F9C3F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817699"/>
                  </p:ext>
                </p:extLst>
              </p:nvPr>
            </p:nvGraphicFramePr>
            <p:xfrm>
              <a:off x="2590800" y="1562100"/>
              <a:ext cx="14630400" cy="82295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7" name="Add-in 6">
                <a:extLst>
                  <a:ext uri="{FF2B5EF4-FFF2-40B4-BE49-F238E27FC236}">
                    <a16:creationId xmlns:a16="http://schemas.microsoft.com/office/drawing/2014/main" id="{EE8EF4C3-7302-2BE1-F0FC-482F7F9C3F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0800" y="1562100"/>
                <a:ext cx="14630400" cy="82295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24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849225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TextBox 3"/>
          <p:cNvSpPr txBox="1"/>
          <p:nvPr/>
        </p:nvSpPr>
        <p:spPr>
          <a:xfrm>
            <a:off x="1661929" y="2918954"/>
            <a:ext cx="14964142" cy="357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1C1C1B"/>
                </a:solidFill>
                <a:latin typeface="Poppins Ultra-Bold"/>
              </a:rPr>
              <a:t>Diolch yn fawr am wrando a chyfrannu!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0" y="5887038"/>
            <a:ext cx="4399962" cy="4399962"/>
          </a:xfrm>
          <a:custGeom>
            <a:avLst/>
            <a:gdLst/>
            <a:ahLst/>
            <a:cxnLst/>
            <a:rect l="l" t="t" r="r" b="b"/>
            <a:pathLst>
              <a:path w="4399962" h="4399962">
                <a:moveTo>
                  <a:pt x="4399962" y="0"/>
                </a:moveTo>
                <a:lnTo>
                  <a:pt x="0" y="0"/>
                </a:lnTo>
                <a:lnTo>
                  <a:pt x="0" y="4399962"/>
                </a:lnTo>
                <a:lnTo>
                  <a:pt x="4399962" y="4399962"/>
                </a:lnTo>
                <a:lnTo>
                  <a:pt x="43999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DFC4FD-B9D5-2D85-EAC3-33AC2A0601B0}"/>
              </a:ext>
            </a:extLst>
          </p:cNvPr>
          <p:cNvSpPr/>
          <p:nvPr/>
        </p:nvSpPr>
        <p:spPr>
          <a:xfrm>
            <a:off x="6629400" y="7124700"/>
            <a:ext cx="5316260" cy="2301587"/>
          </a:xfrm>
          <a:custGeom>
            <a:avLst/>
            <a:gdLst/>
            <a:ahLst/>
            <a:cxnLst/>
            <a:rect l="l" t="t" r="r" b="b"/>
            <a:pathLst>
              <a:path w="5316260" h="2301587">
                <a:moveTo>
                  <a:pt x="0" y="0"/>
                </a:moveTo>
                <a:lnTo>
                  <a:pt x="5316260" y="0"/>
                </a:lnTo>
                <a:lnTo>
                  <a:pt x="5316260" y="2301587"/>
                </a:lnTo>
                <a:lnTo>
                  <a:pt x="0" y="2301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332585" y="-47697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0" y="703108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-248699" y="9258300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Freeform 5"/>
          <p:cNvSpPr/>
          <p:nvPr/>
        </p:nvSpPr>
        <p:spPr>
          <a:xfrm>
            <a:off x="6485870" y="201036"/>
            <a:ext cx="5316260" cy="2301587"/>
          </a:xfrm>
          <a:custGeom>
            <a:avLst/>
            <a:gdLst/>
            <a:ahLst/>
            <a:cxnLst/>
            <a:rect l="l" t="t" r="r" b="b"/>
            <a:pathLst>
              <a:path w="5316260" h="2301587">
                <a:moveTo>
                  <a:pt x="0" y="0"/>
                </a:moveTo>
                <a:lnTo>
                  <a:pt x="5316260" y="0"/>
                </a:lnTo>
                <a:lnTo>
                  <a:pt x="5316260" y="2301587"/>
                </a:lnTo>
                <a:lnTo>
                  <a:pt x="0" y="23015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6" name="TextBox 6"/>
          <p:cNvSpPr txBox="1"/>
          <p:nvPr/>
        </p:nvSpPr>
        <p:spPr>
          <a:xfrm>
            <a:off x="1767313" y="2525459"/>
            <a:ext cx="14753375" cy="571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Llunio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dyfodol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dwyieithog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i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addysg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bellach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– 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Cymru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gryfach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,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gwyrddach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a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thecach</a:t>
            </a:r>
            <a:endParaRPr lang="en-US" sz="8000" dirty="0">
              <a:solidFill>
                <a:srgbClr val="1C1C1B"/>
              </a:solidFill>
              <a:latin typeface="Poppins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63216" y="8683003"/>
            <a:ext cx="8203464" cy="146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7"/>
              </a:lnSpc>
            </a:pPr>
            <a:r>
              <a:rPr lang="en-US" sz="2919">
                <a:solidFill>
                  <a:srgbClr val="1C1C1B"/>
                </a:solidFill>
                <a:latin typeface="Poppins Ultra-Bold"/>
              </a:rPr>
              <a:t>LISA O’CONNOR – RHEOLWR ACADEMAIDD ADDYSG BELLACH A PHRENTISIAETHAU</a:t>
            </a:r>
          </a:p>
          <a:p>
            <a:pPr>
              <a:lnSpc>
                <a:spcPts val="3387"/>
              </a:lnSpc>
            </a:pPr>
            <a:endParaRPr lang="en-US" sz="2919">
              <a:solidFill>
                <a:srgbClr val="1C1C1B"/>
              </a:solidFill>
              <a:latin typeface="Poppins Ultra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1994087" y="4987860"/>
            <a:ext cx="5287291" cy="2648408"/>
            <a:chOff x="0" y="0"/>
            <a:chExt cx="7049722" cy="3531211"/>
          </a:xfrm>
        </p:grpSpPr>
        <p:sp>
          <p:nvSpPr>
            <p:cNvPr id="4" name="Freeform 4"/>
            <p:cNvSpPr/>
            <p:nvPr/>
          </p:nvSpPr>
          <p:spPr>
            <a:xfrm flipH="1">
              <a:off x="3518511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  <p:sp>
          <p:nvSpPr>
            <p:cNvPr id="5" name="Freeform 5"/>
            <p:cNvSpPr/>
            <p:nvPr/>
          </p:nvSpPr>
          <p:spPr>
            <a:xfrm rot="-5400000" flipH="1">
              <a:off x="0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>
                <a:extLst>
                  <a:ext uri="{FF2B5EF4-FFF2-40B4-BE49-F238E27FC236}">
                    <a16:creationId xmlns:a16="http://schemas.microsoft.com/office/drawing/2014/main" id="{811A358F-0A66-BEE2-6BB8-D0DCCDCA2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0368052"/>
                  </p:ext>
                </p:extLst>
              </p:nvPr>
            </p:nvGraphicFramePr>
            <p:xfrm>
              <a:off x="2133600" y="1104900"/>
              <a:ext cx="14630400" cy="83058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7" name="Add-in 6">
                <a:extLst>
                  <a:ext uri="{FF2B5EF4-FFF2-40B4-BE49-F238E27FC236}">
                    <a16:creationId xmlns:a16="http://schemas.microsoft.com/office/drawing/2014/main" id="{811A358F-0A66-BEE2-6BB8-D0DCCDCA23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3600" y="1104900"/>
                <a:ext cx="14630400" cy="8305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Blwch Testun 7">
            <a:extLst>
              <a:ext uri="{FF2B5EF4-FFF2-40B4-BE49-F238E27FC236}">
                <a16:creationId xmlns:a16="http://schemas.microsoft.com/office/drawing/2014/main" id="{BE595B50-9137-0F28-F6D8-DE02A280794B}"/>
              </a:ext>
            </a:extLst>
          </p:cNvPr>
          <p:cNvSpPr txBox="1"/>
          <p:nvPr/>
        </p:nvSpPr>
        <p:spPr>
          <a:xfrm>
            <a:off x="0" y="-18544"/>
            <a:ext cx="1828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8000" dirty="0"/>
              <a:t>www.menti.com          </a:t>
            </a:r>
            <a:r>
              <a:rPr lang="cy-GB" sz="8000" b="1" i="0" dirty="0">
                <a:effectLst/>
                <a:latin typeface="MentiText"/>
              </a:rPr>
              <a:t>7812 3547</a:t>
            </a:r>
            <a:endParaRPr lang="cy-GB" sz="8000" dirty="0"/>
          </a:p>
        </p:txBody>
      </p:sp>
    </p:spTree>
    <p:extLst>
      <p:ext uri="{BB962C8B-B14F-4D97-AF65-F5344CB8AC3E}">
        <p14:creationId xmlns:p14="http://schemas.microsoft.com/office/powerpoint/2010/main" val="246678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360729" y="76391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8FA4E-A31B-BB74-1C17-4549D4802CA1}"/>
              </a:ext>
            </a:extLst>
          </p:cNvPr>
          <p:cNvSpPr txBox="1"/>
          <p:nvPr/>
        </p:nvSpPr>
        <p:spPr>
          <a:xfrm>
            <a:off x="0" y="364957"/>
            <a:ext cx="18288000" cy="4122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Y </a:t>
            </a: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cyd-destun</a:t>
            </a:r>
            <a:endParaRPr lang="en-US" sz="8000" dirty="0">
              <a:solidFill>
                <a:srgbClr val="1C1C1B"/>
              </a:solidFill>
              <a:latin typeface="Poppins Ultra-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The context</a:t>
            </a:r>
            <a:endParaRPr lang="en-US" sz="2000" dirty="0">
              <a:solidFill>
                <a:srgbClr val="1C1C1B"/>
              </a:solidFill>
              <a:latin typeface="Poppins Ultra-Bold"/>
            </a:endParaRPr>
          </a:p>
          <a:p>
            <a:pPr algn="ctr">
              <a:lnSpc>
                <a:spcPts val="11200"/>
              </a:lnSpc>
            </a:pPr>
            <a:r>
              <a:rPr lang="en-US" sz="4800" dirty="0">
                <a:latin typeface="Poppins Ultra-Bold" panose="020B0604020202020204" charset="0"/>
                <a:cs typeface="Poppins Ultra-Bold" panose="020B0604020202020204" charset="0"/>
              </a:rPr>
              <a:t> </a:t>
            </a:r>
            <a:r>
              <a:rPr lang="en-US" sz="4800" dirty="0" err="1">
                <a:latin typeface="Poppins Ultra-Bold" panose="020B0604020202020204" charset="0"/>
                <a:cs typeface="Poppins Ultra-Bold" panose="020B0604020202020204" charset="0"/>
              </a:rPr>
              <a:t>Tuag</a:t>
            </a:r>
            <a:r>
              <a:rPr lang="en-US" sz="4800" dirty="0">
                <a:latin typeface="Poppins Ultra-Bold" panose="020B0604020202020204" charset="0"/>
                <a:cs typeface="Poppins Ultra-Bold" panose="020B0604020202020204" charset="0"/>
              </a:rPr>
              <a:t> at Cymraeg 2050:Miliwn o </a:t>
            </a:r>
            <a:r>
              <a:rPr lang="en-US" sz="4800" dirty="0" err="1">
                <a:latin typeface="Poppins Ultra-Bold" panose="020B0604020202020204" charset="0"/>
                <a:cs typeface="Poppins Ultra-Bold" panose="020B0604020202020204" charset="0"/>
              </a:rPr>
              <a:t>siaradwyr</a:t>
            </a:r>
            <a:endParaRPr lang="en-US" sz="4800" dirty="0">
              <a:solidFill>
                <a:srgbClr val="1C1C1B"/>
              </a:solidFill>
              <a:latin typeface="Poppins Ultra-Bold" panose="020B0604020202020204" charset="0"/>
              <a:cs typeface="Poppins Ultra-Bold" panose="020B0604020202020204" charset="0"/>
            </a:endParaRPr>
          </a:p>
        </p:txBody>
      </p:sp>
      <p:graphicFrame>
        <p:nvGraphicFramePr>
          <p:cNvPr id="9" name="Dalfan Cynnwys 3">
            <a:extLst>
              <a:ext uri="{FF2B5EF4-FFF2-40B4-BE49-F238E27FC236}">
                <a16:creationId xmlns:a16="http://schemas.microsoft.com/office/drawing/2014/main" id="{A01AB988-D80C-B918-7B08-0AC9048B6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066141"/>
              </p:ext>
            </p:extLst>
          </p:nvPr>
        </p:nvGraphicFramePr>
        <p:xfrm>
          <a:off x="1295400" y="3383145"/>
          <a:ext cx="16057929" cy="613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1994087" y="4987860"/>
            <a:ext cx="5287291" cy="2648408"/>
            <a:chOff x="0" y="0"/>
            <a:chExt cx="7049722" cy="3531211"/>
          </a:xfrm>
        </p:grpSpPr>
        <p:sp>
          <p:nvSpPr>
            <p:cNvPr id="4" name="Freeform 4"/>
            <p:cNvSpPr/>
            <p:nvPr/>
          </p:nvSpPr>
          <p:spPr>
            <a:xfrm flipH="1">
              <a:off x="3518511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  <p:sp>
          <p:nvSpPr>
            <p:cNvPr id="5" name="Freeform 5"/>
            <p:cNvSpPr/>
            <p:nvPr/>
          </p:nvSpPr>
          <p:spPr>
            <a:xfrm rot="-5400000" flipH="1">
              <a:off x="0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385C5-C881-395A-58AB-AB6E7BD72DB5}"/>
              </a:ext>
            </a:extLst>
          </p:cNvPr>
          <p:cNvSpPr txBox="1"/>
          <p:nvPr/>
        </p:nvSpPr>
        <p:spPr>
          <a:xfrm>
            <a:off x="228600" y="380453"/>
            <a:ext cx="182880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500" dirty="0" err="1">
                <a:solidFill>
                  <a:srgbClr val="1C1C1B"/>
                </a:solidFill>
                <a:latin typeface="Poppins Ultra-Bold"/>
              </a:rPr>
              <a:t>Cynllun</a:t>
            </a:r>
            <a:r>
              <a:rPr lang="en-US" sz="65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6500" dirty="0" err="1">
                <a:solidFill>
                  <a:srgbClr val="1C1C1B"/>
                </a:solidFill>
                <a:latin typeface="Poppins Ultra-Bold"/>
              </a:rPr>
              <a:t>ar</a:t>
            </a:r>
            <a:r>
              <a:rPr lang="en-US" sz="65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6500" dirty="0" err="1">
                <a:solidFill>
                  <a:srgbClr val="1C1C1B"/>
                </a:solidFill>
                <a:latin typeface="Poppins Ultra-Bold"/>
              </a:rPr>
              <a:t>gyfer</a:t>
            </a:r>
            <a:r>
              <a:rPr lang="en-US" sz="65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6500" dirty="0" err="1">
                <a:solidFill>
                  <a:srgbClr val="1C1C1B"/>
                </a:solidFill>
                <a:latin typeface="Poppins Ultra-Bold"/>
              </a:rPr>
              <a:t>pob</a:t>
            </a:r>
            <a:r>
              <a:rPr lang="en-US" sz="6500" dirty="0">
                <a:solidFill>
                  <a:srgbClr val="1C1C1B"/>
                </a:solidFill>
                <a:latin typeface="Poppins Ultra-Bold"/>
              </a:rPr>
              <a:t> </a:t>
            </a:r>
            <a:r>
              <a:rPr lang="en-US" sz="6500" dirty="0" err="1">
                <a:solidFill>
                  <a:srgbClr val="1C1C1B"/>
                </a:solidFill>
                <a:latin typeface="Poppins Ultra-Bold"/>
              </a:rPr>
              <a:t>dysgwr</a:t>
            </a:r>
            <a:endParaRPr lang="en-US" sz="6500" dirty="0">
              <a:solidFill>
                <a:srgbClr val="1C1C1B"/>
              </a:solidFill>
              <a:latin typeface="Poppins Ultra-Bold"/>
            </a:endParaRPr>
          </a:p>
          <a:p>
            <a:r>
              <a:rPr lang="en-US" sz="6500" dirty="0">
                <a:solidFill>
                  <a:srgbClr val="1C1C1B"/>
                </a:solidFill>
                <a:latin typeface="Poppins Ultra-Bold"/>
              </a:rPr>
              <a:t>A plan for every learner</a:t>
            </a:r>
          </a:p>
        </p:txBody>
      </p:sp>
      <p:pic>
        <p:nvPicPr>
          <p:cNvPr id="21" name="Graffigyn 20">
            <a:extLst>
              <a:ext uri="{FF2B5EF4-FFF2-40B4-BE49-F238E27FC236}">
                <a16:creationId xmlns:a16="http://schemas.microsoft.com/office/drawing/2014/main" id="{C7FFB294-14FE-D5DA-B509-6A6A1C3777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4446" r="1005" b="22367"/>
          <a:stretch/>
        </p:blipFill>
        <p:spPr>
          <a:xfrm>
            <a:off x="6840679" y="318015"/>
            <a:ext cx="11645064" cy="10635064"/>
          </a:xfrm>
          <a:prstGeom prst="rect">
            <a:avLst/>
          </a:prstGeom>
        </p:spPr>
      </p:pic>
      <p:sp>
        <p:nvSpPr>
          <p:cNvPr id="23" name="Blwch Testun 22">
            <a:extLst>
              <a:ext uri="{FF2B5EF4-FFF2-40B4-BE49-F238E27FC236}">
                <a16:creationId xmlns:a16="http://schemas.microsoft.com/office/drawing/2014/main" id="{54A4CEB7-B9F7-1BD8-08ED-ADEAEE66ED7D}"/>
              </a:ext>
            </a:extLst>
          </p:cNvPr>
          <p:cNvSpPr txBox="1"/>
          <p:nvPr/>
        </p:nvSpPr>
        <p:spPr>
          <a:xfrm>
            <a:off x="10551784" y="2198485"/>
            <a:ext cx="4316374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y-GB" sz="4000" dirty="0">
                <a:solidFill>
                  <a:srgbClr val="FDC600"/>
                </a:solidFill>
              </a:rPr>
              <a:t>Rhuglder</a:t>
            </a:r>
          </a:p>
          <a:p>
            <a:pPr algn="ctr"/>
            <a:r>
              <a:rPr lang="cy-GB" sz="4000" dirty="0" err="1">
                <a:solidFill>
                  <a:srgbClr val="FDC600"/>
                </a:solidFill>
              </a:rPr>
              <a:t>Fluency</a:t>
            </a:r>
            <a:endParaRPr lang="cy-GB" sz="4000" dirty="0">
              <a:solidFill>
                <a:srgbClr val="FDC600"/>
              </a:solidFill>
            </a:endParaRPr>
          </a:p>
          <a:p>
            <a:pPr algn="ctr"/>
            <a:endParaRPr lang="cy-GB" sz="4800" dirty="0">
              <a:solidFill>
                <a:srgbClr val="FDC600"/>
              </a:solidFill>
            </a:endParaRPr>
          </a:p>
          <a:p>
            <a:pPr algn="ctr"/>
            <a:r>
              <a:rPr lang="cy-GB" sz="4800" dirty="0">
                <a:solidFill>
                  <a:srgbClr val="FDC600"/>
                </a:solidFill>
              </a:rPr>
              <a:t>Hyder</a:t>
            </a:r>
          </a:p>
          <a:p>
            <a:pPr algn="ctr"/>
            <a:r>
              <a:rPr lang="cy-GB" sz="4800" dirty="0" err="1">
                <a:solidFill>
                  <a:srgbClr val="FDC600"/>
                </a:solidFill>
              </a:rPr>
              <a:t>Confidence</a:t>
            </a:r>
            <a:endParaRPr lang="cy-GB" sz="4800" dirty="0">
              <a:solidFill>
                <a:srgbClr val="FDC600"/>
              </a:solidFill>
            </a:endParaRPr>
          </a:p>
          <a:p>
            <a:pPr algn="ctr"/>
            <a:endParaRPr lang="cy-GB" sz="4800" dirty="0">
              <a:solidFill>
                <a:srgbClr val="FDC600"/>
              </a:solidFill>
            </a:endParaRPr>
          </a:p>
          <a:p>
            <a:pPr algn="ctr"/>
            <a:r>
              <a:rPr lang="cy-GB" sz="4800" dirty="0">
                <a:solidFill>
                  <a:srgbClr val="FDC600"/>
                </a:solidFill>
              </a:rPr>
              <a:t>Dealltwriaeth </a:t>
            </a:r>
          </a:p>
          <a:p>
            <a:pPr algn="ctr"/>
            <a:r>
              <a:rPr lang="cy-GB" sz="4800" dirty="0" err="1">
                <a:solidFill>
                  <a:srgbClr val="FDC600"/>
                </a:solidFill>
              </a:rPr>
              <a:t>Understanding</a:t>
            </a:r>
            <a:endParaRPr lang="cy-GB" sz="4800" dirty="0">
              <a:solidFill>
                <a:srgbClr val="FDC600"/>
              </a:solidFill>
            </a:endParaRPr>
          </a:p>
          <a:p>
            <a:pPr algn="ctr"/>
            <a:endParaRPr lang="cy-GB" sz="4800" dirty="0">
              <a:solidFill>
                <a:srgbClr val="FDC600"/>
              </a:solidFill>
            </a:endParaRPr>
          </a:p>
          <a:p>
            <a:pPr algn="ctr"/>
            <a:r>
              <a:rPr lang="cy-GB" sz="4800" dirty="0">
                <a:solidFill>
                  <a:srgbClr val="FDC600"/>
                </a:solidFill>
              </a:rPr>
              <a:t>Ymwybyddiaeth </a:t>
            </a:r>
          </a:p>
          <a:p>
            <a:pPr algn="ctr"/>
            <a:r>
              <a:rPr lang="cy-GB" sz="4800" dirty="0" err="1">
                <a:solidFill>
                  <a:srgbClr val="FDC600"/>
                </a:solidFill>
              </a:rPr>
              <a:t>Awareness</a:t>
            </a:r>
            <a:endParaRPr lang="cy-GB" sz="4800" dirty="0">
              <a:solidFill>
                <a:srgbClr val="FDC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360729" y="76391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8996C12-8AC6-D37E-4A0E-E90F0F9C7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419100"/>
            <a:ext cx="15467479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360729" y="76391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CCE21CF-E3CA-0837-8FA1-1535BAC27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311"/>
          <a:stretch/>
        </p:blipFill>
        <p:spPr>
          <a:xfrm>
            <a:off x="1524000" y="190500"/>
            <a:ext cx="15697200" cy="91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6360742" y="-649402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1994087" y="4987860"/>
            <a:ext cx="5287291" cy="2648408"/>
            <a:chOff x="0" y="0"/>
            <a:chExt cx="7049722" cy="3531211"/>
          </a:xfrm>
        </p:grpSpPr>
        <p:sp>
          <p:nvSpPr>
            <p:cNvPr id="4" name="Freeform 4"/>
            <p:cNvSpPr/>
            <p:nvPr/>
          </p:nvSpPr>
          <p:spPr>
            <a:xfrm flipH="1">
              <a:off x="3518511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  <p:sp>
          <p:nvSpPr>
            <p:cNvPr id="5" name="Freeform 5"/>
            <p:cNvSpPr/>
            <p:nvPr/>
          </p:nvSpPr>
          <p:spPr>
            <a:xfrm rot="-5400000" flipH="1">
              <a:off x="0" y="0"/>
              <a:ext cx="3531211" cy="3531211"/>
            </a:xfrm>
            <a:custGeom>
              <a:avLst/>
              <a:gdLst/>
              <a:ahLst/>
              <a:cxnLst/>
              <a:rect l="l" t="t" r="r" b="b"/>
              <a:pathLst>
                <a:path w="3531211" h="3531211">
                  <a:moveTo>
                    <a:pt x="3531211" y="0"/>
                  </a:moveTo>
                  <a:lnTo>
                    <a:pt x="0" y="0"/>
                  </a:lnTo>
                  <a:lnTo>
                    <a:pt x="0" y="3531211"/>
                  </a:lnTo>
                  <a:lnTo>
                    <a:pt x="3531211" y="3531211"/>
                  </a:lnTo>
                  <a:lnTo>
                    <a:pt x="353121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500589" y="9529998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5"/>
                </a:lnTo>
                <a:lnTo>
                  <a:pt x="0" y="3213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8" name="Blwch Testun 7">
            <a:extLst>
              <a:ext uri="{FF2B5EF4-FFF2-40B4-BE49-F238E27FC236}">
                <a16:creationId xmlns:a16="http://schemas.microsoft.com/office/drawing/2014/main" id="{BE595B50-9137-0F28-F6D8-DE02A280794B}"/>
              </a:ext>
            </a:extLst>
          </p:cNvPr>
          <p:cNvSpPr txBox="1"/>
          <p:nvPr/>
        </p:nvSpPr>
        <p:spPr>
          <a:xfrm>
            <a:off x="0" y="-18544"/>
            <a:ext cx="1828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8000" dirty="0"/>
              <a:t>www.menti.com          </a:t>
            </a:r>
            <a:r>
              <a:rPr lang="cy-GB" sz="8000" b="1" i="0" dirty="0">
                <a:effectLst/>
                <a:latin typeface="MentiText"/>
              </a:rPr>
              <a:t>7812 3547</a:t>
            </a:r>
            <a:endParaRPr lang="cy-GB" sz="80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Add-in 8">
                <a:extLst>
                  <a:ext uri="{FF2B5EF4-FFF2-40B4-BE49-F238E27FC236}">
                    <a16:creationId xmlns:a16="http://schemas.microsoft.com/office/drawing/2014/main" id="{57D25522-82CF-CB74-4259-1ABAB2F014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078865"/>
                  </p:ext>
                </p:extLst>
              </p:nvPr>
            </p:nvGraphicFramePr>
            <p:xfrm>
              <a:off x="1973762" y="1938112"/>
              <a:ext cx="14714038" cy="724398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9" name="Add-in 8">
                <a:extLst>
                  <a:ext uri="{FF2B5EF4-FFF2-40B4-BE49-F238E27FC236}">
                    <a16:creationId xmlns:a16="http://schemas.microsoft.com/office/drawing/2014/main" id="{57D25522-82CF-CB74-4259-1ABAB2F01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3762" y="1938112"/>
                <a:ext cx="14714038" cy="72439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51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tryal: Corneli Crwn 12">
            <a:extLst>
              <a:ext uri="{FF2B5EF4-FFF2-40B4-BE49-F238E27FC236}">
                <a16:creationId xmlns:a16="http://schemas.microsoft.com/office/drawing/2014/main" id="{4B25C359-5702-03C3-2642-1BC40C59AF31}"/>
              </a:ext>
            </a:extLst>
          </p:cNvPr>
          <p:cNvSpPr/>
          <p:nvPr/>
        </p:nvSpPr>
        <p:spPr>
          <a:xfrm>
            <a:off x="8839200" y="2019300"/>
            <a:ext cx="7848600" cy="6934200"/>
          </a:xfrm>
          <a:prstGeom prst="roundRect">
            <a:avLst/>
          </a:prstGeom>
          <a:solidFill>
            <a:srgbClr val="998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sz="1600"/>
          </a:p>
        </p:txBody>
      </p:sp>
      <p:sp>
        <p:nvSpPr>
          <p:cNvPr id="2" name="Freeform 2"/>
          <p:cNvSpPr/>
          <p:nvPr/>
        </p:nvSpPr>
        <p:spPr>
          <a:xfrm rot="5400000" flipH="1" flipV="1">
            <a:off x="15874332" y="-523711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6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6" y="0"/>
                </a:lnTo>
                <a:lnTo>
                  <a:pt x="2769936" y="276993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3" name="Freeform 3"/>
          <p:cNvSpPr/>
          <p:nvPr/>
        </p:nvSpPr>
        <p:spPr>
          <a:xfrm flipH="1">
            <a:off x="-733196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4" name="Freeform 4"/>
          <p:cNvSpPr/>
          <p:nvPr/>
        </p:nvSpPr>
        <p:spPr>
          <a:xfrm>
            <a:off x="17259300" y="7651773"/>
            <a:ext cx="3225149" cy="3213055"/>
          </a:xfrm>
          <a:custGeom>
            <a:avLst/>
            <a:gdLst/>
            <a:ahLst/>
            <a:cxnLst/>
            <a:rect l="l" t="t" r="r" b="b"/>
            <a:pathLst>
              <a:path w="3225149" h="3213055">
                <a:moveTo>
                  <a:pt x="0" y="0"/>
                </a:moveTo>
                <a:lnTo>
                  <a:pt x="3225149" y="0"/>
                </a:lnTo>
                <a:lnTo>
                  <a:pt x="3225149" y="3213054"/>
                </a:lnTo>
                <a:lnTo>
                  <a:pt x="0" y="3213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y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151D8E8-8DC3-A074-D658-ADE9535720AE}"/>
              </a:ext>
            </a:extLst>
          </p:cNvPr>
          <p:cNvSpPr txBox="1"/>
          <p:nvPr/>
        </p:nvSpPr>
        <p:spPr>
          <a:xfrm>
            <a:off x="0" y="364957"/>
            <a:ext cx="18288000" cy="136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C1C1B"/>
                </a:solidFill>
                <a:latin typeface="Poppins Ultra-Bold"/>
              </a:rPr>
              <a:t>Dysgwyr</a:t>
            </a:r>
            <a:r>
              <a:rPr lang="en-US" sz="8000" dirty="0">
                <a:solidFill>
                  <a:srgbClr val="1C1C1B"/>
                </a:solidFill>
                <a:latin typeface="Poppins Ultra-Bold"/>
              </a:rPr>
              <a:t>    Learners</a:t>
            </a:r>
          </a:p>
        </p:txBody>
      </p:sp>
      <p:sp>
        <p:nvSpPr>
          <p:cNvPr id="12" name="Petryal: Corneli Crwn 11">
            <a:extLst>
              <a:ext uri="{FF2B5EF4-FFF2-40B4-BE49-F238E27FC236}">
                <a16:creationId xmlns:a16="http://schemas.microsoft.com/office/drawing/2014/main" id="{FA495184-E835-1EE1-7875-FD510DBE4B9F}"/>
              </a:ext>
            </a:extLst>
          </p:cNvPr>
          <p:cNvSpPr/>
          <p:nvPr/>
        </p:nvSpPr>
        <p:spPr>
          <a:xfrm>
            <a:off x="685800" y="2019300"/>
            <a:ext cx="7848600" cy="6934200"/>
          </a:xfrm>
          <a:prstGeom prst="roundRect">
            <a:avLst/>
          </a:prstGeom>
          <a:solidFill>
            <a:srgbClr val="998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6" name="Graffigyn 5">
            <a:extLst>
              <a:ext uri="{FF2B5EF4-FFF2-40B4-BE49-F238E27FC236}">
                <a16:creationId xmlns:a16="http://schemas.microsoft.com/office/drawing/2014/main" id="{76A1429A-F3B0-0236-8433-6D5A996AF1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3352" b="39241"/>
          <a:stretch/>
        </p:blipFill>
        <p:spPr>
          <a:xfrm>
            <a:off x="2782215" y="2452460"/>
            <a:ext cx="3477745" cy="162614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BB4E6259-6BE2-AC4A-3326-B2D97FFE12AF}"/>
              </a:ext>
            </a:extLst>
          </p:cNvPr>
          <p:cNvSpPr txBox="1"/>
          <p:nvPr/>
        </p:nvSpPr>
        <p:spPr>
          <a:xfrm>
            <a:off x="533400" y="4946795"/>
            <a:ext cx="8001000" cy="342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dirty="0">
                <a:solidFill>
                  <a:srgbClr val="1C1C1B"/>
                </a:solidFill>
                <a:latin typeface="Avenir Next LT Pro" panose="020B0504020202020204" pitchFamily="34" charset="0"/>
                <a:cs typeface="Poppins Ultra-Bold" panose="020B0604020202020204" charset="0"/>
              </a:rPr>
              <a:t>10 </a:t>
            </a:r>
            <a:r>
              <a:rPr lang="en-US" sz="6000" dirty="0" err="1">
                <a:solidFill>
                  <a:srgbClr val="1C1C1B"/>
                </a:solidFill>
                <a:latin typeface="Avenir Next LT Pro" panose="020B0504020202020204" pitchFamily="34" charset="0"/>
                <a:cs typeface="Poppins Ultra-Bold" panose="020B0604020202020204" charset="0"/>
              </a:rPr>
              <a:t>Swyddog</a:t>
            </a:r>
            <a:r>
              <a:rPr lang="en-US" sz="6000" dirty="0">
                <a:solidFill>
                  <a:srgbClr val="1C1C1B"/>
                </a:solidFill>
                <a:latin typeface="Avenir Next LT Pro" panose="020B0504020202020204" pitchFamily="34" charset="0"/>
                <a:cs typeface="Poppins Ultra-Bold" panose="020B0604020202020204" charset="0"/>
              </a:rPr>
              <a:t> </a:t>
            </a:r>
            <a:r>
              <a:rPr lang="en-US" sz="6000" dirty="0" err="1">
                <a:solidFill>
                  <a:srgbClr val="1C1C1B"/>
                </a:solidFill>
                <a:latin typeface="Avenir Next LT Pro" panose="020B0504020202020204" pitchFamily="34" charset="0"/>
                <a:cs typeface="Poppins Ultra-Bold" panose="020B0604020202020204" charset="0"/>
              </a:rPr>
              <a:t>Cangen</a:t>
            </a:r>
            <a:endParaRPr lang="en-US" sz="6000" dirty="0">
              <a:solidFill>
                <a:srgbClr val="1C1C1B"/>
              </a:solidFill>
              <a:latin typeface="Avenir Next LT Pro" panose="020B0504020202020204" pitchFamily="34" charset="0"/>
              <a:cs typeface="Poppins Ultra-Bold" panose="020B0604020202020204" charset="0"/>
            </a:endParaRPr>
          </a:p>
          <a:p>
            <a:pPr algn="ctr">
              <a:lnSpc>
                <a:spcPct val="200000"/>
              </a:lnSpc>
            </a:pPr>
            <a:r>
              <a:rPr lang="en-US" sz="6000" dirty="0">
                <a:solidFill>
                  <a:srgbClr val="1C1C1B"/>
                </a:solidFill>
                <a:latin typeface="Avenir Next LT Pro" panose="020B0504020202020204" pitchFamily="34" charset="0"/>
                <a:cs typeface="Poppins Ultra-Bold" panose="020B0604020202020204" charset="0"/>
              </a:rPr>
              <a:t>10 Branch Officers</a:t>
            </a:r>
          </a:p>
        </p:txBody>
      </p:sp>
      <p:pic>
        <p:nvPicPr>
          <p:cNvPr id="9" name="Graffigyn 8">
            <a:extLst>
              <a:ext uri="{FF2B5EF4-FFF2-40B4-BE49-F238E27FC236}">
                <a16:creationId xmlns:a16="http://schemas.microsoft.com/office/drawing/2014/main" id="{FB7BE603-3252-7071-0EB8-6012C42DAA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3352" b="39241"/>
          <a:stretch/>
        </p:blipFill>
        <p:spPr>
          <a:xfrm>
            <a:off x="2747150" y="3860251"/>
            <a:ext cx="3477745" cy="1626149"/>
          </a:xfrm>
          <a:prstGeom prst="rect">
            <a:avLst/>
          </a:prstGeom>
        </p:spPr>
      </p:pic>
      <p:sp>
        <p:nvSpPr>
          <p:cNvPr id="11" name="Blwch Testun 10">
            <a:extLst>
              <a:ext uri="{FF2B5EF4-FFF2-40B4-BE49-F238E27FC236}">
                <a16:creationId xmlns:a16="http://schemas.microsoft.com/office/drawing/2014/main" id="{943D4AF7-B337-B732-9CEF-D9967088C967}"/>
              </a:ext>
            </a:extLst>
          </p:cNvPr>
          <p:cNvSpPr txBox="1"/>
          <p:nvPr/>
        </p:nvSpPr>
        <p:spPr>
          <a:xfrm>
            <a:off x="8991600" y="3903176"/>
            <a:ext cx="7696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Avenir Next LT Pro" panose="020B0504020202020204" pitchFamily="34" charset="0"/>
              </a:rPr>
              <a:t>Llysgennad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ar</a:t>
            </a:r>
            <a:r>
              <a:rPr lang="en-US" sz="4400" dirty="0">
                <a:latin typeface="Avenir Next LT Pro" panose="020B0504020202020204" pitchFamily="34" charset="0"/>
              </a:rPr>
              <a:t> draws </a:t>
            </a:r>
            <a:r>
              <a:rPr lang="en-US" sz="4400" dirty="0" err="1">
                <a:latin typeface="Avenir Next LT Pro" panose="020B0504020202020204" pitchFamily="34" charset="0"/>
              </a:rPr>
              <a:t>colegau</a:t>
            </a:r>
            <a:r>
              <a:rPr lang="en-US" sz="4400" dirty="0">
                <a:latin typeface="Avenir Next LT Pro" panose="020B0504020202020204" pitchFamily="34" charset="0"/>
              </a:rPr>
              <a:t> a </a:t>
            </a:r>
            <a:r>
              <a:rPr lang="en-US" sz="4400" dirty="0" err="1">
                <a:latin typeface="Avenir Next LT Pro" panose="020B0504020202020204" pitchFamily="34" charset="0"/>
              </a:rPr>
              <a:t>darparwyr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dysgu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seiliedig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ar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waith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yn</a:t>
            </a:r>
            <a:r>
              <a:rPr lang="en-US" sz="4400" dirty="0">
                <a:latin typeface="Avenir Next LT Pro" panose="020B0504020202020204" pitchFamily="34" charset="0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</a:rPr>
              <a:t>ystod</a:t>
            </a:r>
            <a:r>
              <a:rPr lang="en-US" sz="4400" dirty="0">
                <a:latin typeface="Avenir Next LT Pro" panose="020B0504020202020204" pitchFamily="34" charset="0"/>
              </a:rPr>
              <a:t> 22-23</a:t>
            </a:r>
          </a:p>
          <a:p>
            <a:pPr algn="ctr"/>
            <a:endParaRPr lang="en-US" sz="4400" dirty="0">
              <a:latin typeface="Avenir Next LT Pro" panose="020B0504020202020204" pitchFamily="34" charset="0"/>
            </a:endParaRPr>
          </a:p>
          <a:p>
            <a:pPr algn="ctr"/>
            <a:r>
              <a:rPr lang="cy-GB" sz="4400" dirty="0" err="1">
                <a:latin typeface="Avenir Next LT Pro" panose="020B0504020202020204" pitchFamily="34" charset="0"/>
              </a:rPr>
              <a:t>Ambassadors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in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colleges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and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work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based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learning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providers</a:t>
            </a:r>
            <a:r>
              <a:rPr lang="cy-GB" sz="4400" dirty="0">
                <a:latin typeface="Avenir Next LT Pro" panose="020B0504020202020204" pitchFamily="34" charset="0"/>
              </a:rPr>
              <a:t> </a:t>
            </a:r>
            <a:r>
              <a:rPr lang="cy-GB" sz="4400" dirty="0" err="1">
                <a:latin typeface="Avenir Next LT Pro" panose="020B0504020202020204" pitchFamily="34" charset="0"/>
              </a:rPr>
              <a:t>during</a:t>
            </a:r>
            <a:r>
              <a:rPr lang="cy-GB" sz="4400" dirty="0">
                <a:latin typeface="Avenir Next LT Pro" panose="020B0504020202020204" pitchFamily="34" charset="0"/>
              </a:rPr>
              <a:t> 22-23</a:t>
            </a:r>
          </a:p>
          <a:p>
            <a:pPr algn="ctr"/>
            <a:endParaRPr lang="en-US" sz="4400" dirty="0">
              <a:latin typeface="Avenir Next LT Pro" panose="020B05040202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066FDA1-D4AC-2F7F-02AB-379889A89BA2}"/>
              </a:ext>
            </a:extLst>
          </p:cNvPr>
          <p:cNvSpPr txBox="1"/>
          <p:nvPr/>
        </p:nvSpPr>
        <p:spPr>
          <a:xfrm>
            <a:off x="10363200" y="2452460"/>
            <a:ext cx="4800600" cy="149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11500" dirty="0">
                <a:solidFill>
                  <a:srgbClr val="1C1C1B"/>
                </a:solidFill>
                <a:latin typeface="Poppins Ultra-Bold"/>
              </a:rPr>
              <a:t>71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z4bhasmrdx1rvw7t4perspjj2h7c9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webextensions/webextension1.xml><?xml version="1.0" encoding="utf-8"?>
<we:webextension xmlns:we="http://schemas.microsoft.com/office/webextensions/webextension/2010/11" id="{BC8BAF3F-D44E-40DA-AFA9-F3C4614BF763}">
  <we:reference id="wa104379261" version="4.2.0.0" store="en-US" storeType="OMEX"/>
  <we:alternateReferences>
    <we:reference id="WA104379261" version="4.2.0.0" store="" storeType="OMEX"/>
  </we:alternateReferences>
  <we:properties>
    <we:property name="MENTIMETER_QUESTION_ID_KEY" value="&quot;zzsrkh7y988b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F14C2B6-2BED-4D99-A5EC-5386C07BB723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wt23yx47gtck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5F719232-CAF1-46E3-A16B-32F705074DFE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akh4x11y3pac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BB32CD79-D737-49F4-9D22-1530157E55CB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ngqg6k5fwxfb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4C18B1904804D9943E7B436266511" ma:contentTypeVersion="18" ma:contentTypeDescription="Create a new document." ma:contentTypeScope="" ma:versionID="7d8064fbe50b3be89f090586f0fab229">
  <xsd:schema xmlns:xsd="http://www.w3.org/2001/XMLSchema" xmlns:xs="http://www.w3.org/2001/XMLSchema" xmlns:p="http://schemas.microsoft.com/office/2006/metadata/properties" xmlns:ns2="64b81f6f-f75d-41d4-a70c-c411efd3da9b" xmlns:ns3="c2158ecc-c545-4086-b5e8-0d082318b3f6" targetNamespace="http://schemas.microsoft.com/office/2006/metadata/properties" ma:root="true" ma:fieldsID="08524ceba92c2a5436e3a61b576459a7" ns2:_="" ns3:_="">
    <xsd:import namespace="64b81f6f-f75d-41d4-a70c-c411efd3da9b"/>
    <xsd:import namespace="c2158ecc-c545-4086-b5e8-0d082318b3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81f6f-f75d-41d4-a70c-c411efd3d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d2b0097-9a46-4f7c-8939-d8646ab8031a}" ma:internalName="TaxCatchAll" ma:showField="CatchAllData" ma:web="64b81f6f-f75d-41d4-a70c-c411efd3d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58ecc-c545-4086-b5e8-0d082318b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ae4b08c-65df-46da-b1a1-1fa120233e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58ecc-c545-4086-b5e8-0d082318b3f6">
      <Terms xmlns="http://schemas.microsoft.com/office/infopath/2007/PartnerControls"/>
    </lcf76f155ced4ddcb4097134ff3c332f>
    <_Flow_SignoffStatus xmlns="c2158ecc-c545-4086-b5e8-0d082318b3f6" xsi:nil="true"/>
    <TaxCatchAll xmlns="64b81f6f-f75d-41d4-a70c-c411efd3da9b" xsi:nil="true"/>
  </documentManagement>
</p:properties>
</file>

<file path=customXml/itemProps1.xml><?xml version="1.0" encoding="utf-8"?>
<ds:datastoreItem xmlns:ds="http://schemas.openxmlformats.org/officeDocument/2006/customXml" ds:itemID="{A1E292A7-5633-4580-8D30-0172350AD17E}"/>
</file>

<file path=customXml/itemProps2.xml><?xml version="1.0" encoding="utf-8"?>
<ds:datastoreItem xmlns:ds="http://schemas.openxmlformats.org/officeDocument/2006/customXml" ds:itemID="{8720FE3D-B102-4DA5-9446-293C9B572497}"/>
</file>

<file path=customXml/itemProps3.xml><?xml version="1.0" encoding="utf-8"?>
<ds:datastoreItem xmlns:ds="http://schemas.openxmlformats.org/officeDocument/2006/customXml" ds:itemID="{26282D65-FD9C-4D95-BB9B-053B0E8FEC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Custom</PresentationFormat>
  <Paragraphs>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MentiText</vt:lpstr>
      <vt:lpstr>Avenir Next LT Pro</vt:lpstr>
      <vt:lpstr>Poppins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Llunio dyfodol dwyieithog i addysg bellach – Cymru gryfach, gwyrddach a thecach Lisa O’Connor – Rheolwr Academaidd Addysg Bellach a Phrentisiaethau</dc:title>
  <cp:lastModifiedBy>Amy Evans</cp:lastModifiedBy>
  <cp:revision>6</cp:revision>
  <dcterms:created xsi:type="dcterms:W3CDTF">2006-08-16T00:00:00Z</dcterms:created>
  <dcterms:modified xsi:type="dcterms:W3CDTF">2023-10-17T11:14:47Z</dcterms:modified>
  <dc:identifier>DAFwN0jIs_8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0x0101002A04C18B1904804D9943E7B436266511</vt:lpwstr>
  </property>
</Properties>
</file>